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4" r:id="rId1"/>
    <p:sldMasterId id="2147483949" r:id="rId2"/>
  </p:sldMasterIdLst>
  <p:notesMasterIdLst>
    <p:notesMasterId r:id="rId41"/>
  </p:notesMasterIdLst>
  <p:sldIdLst>
    <p:sldId id="524" r:id="rId3"/>
    <p:sldId id="525" r:id="rId4"/>
    <p:sldId id="2205" r:id="rId5"/>
    <p:sldId id="260" r:id="rId6"/>
    <p:sldId id="2255" r:id="rId7"/>
    <p:sldId id="2258" r:id="rId8"/>
    <p:sldId id="2259" r:id="rId9"/>
    <p:sldId id="312" r:id="rId10"/>
    <p:sldId id="2244" r:id="rId11"/>
    <p:sldId id="2219" r:id="rId12"/>
    <p:sldId id="2260" r:id="rId13"/>
    <p:sldId id="2261" r:id="rId14"/>
    <p:sldId id="2220" r:id="rId15"/>
    <p:sldId id="2262" r:id="rId16"/>
    <p:sldId id="2221" r:id="rId17"/>
    <p:sldId id="2263" r:id="rId18"/>
    <p:sldId id="2222" r:id="rId19"/>
    <p:sldId id="2264" r:id="rId20"/>
    <p:sldId id="2223" r:id="rId21"/>
    <p:sldId id="2224" r:id="rId22"/>
    <p:sldId id="2265" r:id="rId23"/>
    <p:sldId id="2225" r:id="rId24"/>
    <p:sldId id="2266" r:id="rId25"/>
    <p:sldId id="2245" r:id="rId26"/>
    <p:sldId id="2267" r:id="rId27"/>
    <p:sldId id="2268" r:id="rId28"/>
    <p:sldId id="2246" r:id="rId29"/>
    <p:sldId id="2247" r:id="rId30"/>
    <p:sldId id="2248" r:id="rId31"/>
    <p:sldId id="2249" r:id="rId32"/>
    <p:sldId id="2250" r:id="rId33"/>
    <p:sldId id="2251" r:id="rId34"/>
    <p:sldId id="2252" r:id="rId35"/>
    <p:sldId id="2269" r:id="rId36"/>
    <p:sldId id="2270" r:id="rId37"/>
    <p:sldId id="2253" r:id="rId38"/>
    <p:sldId id="2254" r:id="rId39"/>
    <p:sldId id="2271"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remy Rosenberg" initials="JR" lastIdx="7" clrIdx="0">
    <p:extLst>
      <p:ext uri="{19B8F6BF-5375-455C-9EA6-DF929625EA0E}">
        <p15:presenceInfo xmlns:p15="http://schemas.microsoft.com/office/powerpoint/2012/main" userId="S::jeremy.rosenberg@hrsonline.org::afff0ae8-a553-4d2e-8838-e3eb28905bd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DA10"/>
    <a:srgbClr val="FFFF66"/>
    <a:srgbClr val="004C77"/>
    <a:srgbClr val="6EC284"/>
    <a:srgbClr val="649DD4"/>
    <a:srgbClr val="F94145"/>
    <a:srgbClr val="FF0909"/>
    <a:srgbClr val="CCCC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5" autoAdjust="0"/>
    <p:restoredTop sz="94727" autoAdjust="0"/>
  </p:normalViewPr>
  <p:slideViewPr>
    <p:cSldViewPr>
      <p:cViewPr varScale="1">
        <p:scale>
          <a:sx n="81" d="100"/>
          <a:sy n="81" d="100"/>
        </p:scale>
        <p:origin x="867" y="41"/>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F429B1-3663-4078-95D9-8E29373B2091}" type="datetimeFigureOut">
              <a:rPr lang="en-US" smtClean="0"/>
              <a:t>10/14/2020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44859E-4D37-4598-8F32-A77A8E32EE5E}" type="slidenum">
              <a:rPr lang="en-US" smtClean="0"/>
              <a:t>‹#›</a:t>
            </a:fld>
            <a:endParaRPr lang="en-US"/>
          </a:p>
        </p:txBody>
      </p:sp>
    </p:spTree>
    <p:extLst>
      <p:ext uri="{BB962C8B-B14F-4D97-AF65-F5344CB8AC3E}">
        <p14:creationId xmlns:p14="http://schemas.microsoft.com/office/powerpoint/2010/main" val="1229882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670EB2-0728-4CD4-AD04-0CBBF48D0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16955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6EDDF7C-9AA2-6045-8FAE-FD24A6FF698F}"/>
              </a:ext>
            </a:extLst>
          </p:cNvPr>
          <p:cNvSpPr/>
          <p:nvPr userDrawn="1"/>
        </p:nvSpPr>
        <p:spPr>
          <a:xfrm flipH="1">
            <a:off x="3174722" y="0"/>
            <a:ext cx="5969277" cy="6858000"/>
          </a:xfrm>
          <a:prstGeom prst="rect">
            <a:avLst/>
          </a:prstGeom>
          <a:solidFill>
            <a:srgbClr val="0F77A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p>
        </p:txBody>
      </p:sp>
      <p:sp>
        <p:nvSpPr>
          <p:cNvPr id="22" name="Text Placeholder 8">
            <a:extLst>
              <a:ext uri="{FF2B5EF4-FFF2-40B4-BE49-F238E27FC236}">
                <a16:creationId xmlns:a16="http://schemas.microsoft.com/office/drawing/2014/main" id="{D17D9685-64A3-F249-BF97-B7CF6B0EC207}"/>
              </a:ext>
            </a:extLst>
          </p:cNvPr>
          <p:cNvSpPr>
            <a:spLocks noGrp="1"/>
          </p:cNvSpPr>
          <p:nvPr>
            <p:ph type="body" sz="quarter" idx="11" hasCustomPrompt="1"/>
          </p:nvPr>
        </p:nvSpPr>
        <p:spPr>
          <a:xfrm>
            <a:off x="3541584" y="2242947"/>
            <a:ext cx="5375993" cy="1323439"/>
          </a:xfrm>
        </p:spPr>
        <p:txBody>
          <a:bodyPr wrap="square" anchor="t" anchorCtr="0">
            <a:spAutoFit/>
          </a:bodyPr>
          <a:lstStyle>
            <a:lvl1pPr marL="0" indent="0">
              <a:lnSpc>
                <a:spcPct val="100000"/>
              </a:lnSpc>
              <a:spcBef>
                <a:spcPts val="0"/>
              </a:spcBef>
              <a:spcAft>
                <a:spcPts val="0"/>
              </a:spcAft>
              <a:buNone/>
              <a:defRPr sz="4000" b="1" i="0" baseline="0">
                <a:solidFill>
                  <a:schemeClr val="bg1"/>
                </a:solidFill>
                <a:latin typeface="Helvetica" pitchFamily="2" charset="0"/>
              </a:defRPr>
            </a:lvl1pPr>
            <a:lvl2pPr marL="617323" indent="0">
              <a:buNone/>
              <a:defRPr sz="4849">
                <a:solidFill>
                  <a:schemeClr val="bg1"/>
                </a:solidFill>
                <a:latin typeface="+mj-lt"/>
              </a:defRPr>
            </a:lvl2pPr>
            <a:lvl3pPr marL="1234648" indent="0">
              <a:buNone/>
              <a:defRPr sz="4849">
                <a:solidFill>
                  <a:schemeClr val="bg1"/>
                </a:solidFill>
                <a:latin typeface="+mj-lt"/>
              </a:defRPr>
            </a:lvl3pPr>
            <a:lvl4pPr marL="1851970" indent="0">
              <a:buNone/>
              <a:defRPr sz="4849">
                <a:solidFill>
                  <a:schemeClr val="bg1"/>
                </a:solidFill>
                <a:latin typeface="+mj-lt"/>
              </a:defRPr>
            </a:lvl4pPr>
            <a:lvl5pPr marL="2469294" indent="0">
              <a:buNone/>
              <a:defRPr sz="4849">
                <a:solidFill>
                  <a:schemeClr val="bg1"/>
                </a:solidFill>
                <a:latin typeface="+mj-lt"/>
              </a:defRPr>
            </a:lvl5pPr>
          </a:lstStyle>
          <a:p>
            <a:pPr lvl="0"/>
            <a:r>
              <a:rPr lang="en-US" dirty="0"/>
              <a:t>Title of Presentation </a:t>
            </a:r>
            <a:br>
              <a:rPr lang="en-US" dirty="0"/>
            </a:br>
            <a:r>
              <a:rPr lang="en-US" dirty="0"/>
              <a:t>Goes Here</a:t>
            </a:r>
          </a:p>
        </p:txBody>
      </p:sp>
      <p:sp>
        <p:nvSpPr>
          <p:cNvPr id="23" name="Text Placeholder 10">
            <a:extLst>
              <a:ext uri="{FF2B5EF4-FFF2-40B4-BE49-F238E27FC236}">
                <a16:creationId xmlns:a16="http://schemas.microsoft.com/office/drawing/2014/main" id="{3BC3E6FA-A396-A542-BB6F-BFF4E89E1337}"/>
              </a:ext>
            </a:extLst>
          </p:cNvPr>
          <p:cNvSpPr>
            <a:spLocks noGrp="1"/>
          </p:cNvSpPr>
          <p:nvPr>
            <p:ph type="body" sz="quarter" idx="12" hasCustomPrompt="1"/>
          </p:nvPr>
        </p:nvSpPr>
        <p:spPr>
          <a:xfrm>
            <a:off x="3541581" y="4273351"/>
            <a:ext cx="5375996" cy="343043"/>
          </a:xfrm>
        </p:spPr>
        <p:txBody>
          <a:bodyPr wrap="square" anchor="ctr" anchorCtr="0">
            <a:spAutoFit/>
          </a:bodyPr>
          <a:lstStyle>
            <a:lvl1pPr marL="0" indent="0">
              <a:buNone/>
              <a:defRPr sz="1800" b="1" i="0" baseline="0">
                <a:solidFill>
                  <a:schemeClr val="bg1"/>
                </a:solidFill>
                <a:latin typeface="Helvetica" pitchFamily="2" charset="0"/>
              </a:defRPr>
            </a:lvl1pPr>
            <a:lvl2pPr marL="617323" indent="0">
              <a:buNone/>
              <a:defRPr/>
            </a:lvl2pPr>
            <a:lvl3pPr marL="1234648" indent="0">
              <a:buNone/>
              <a:defRPr/>
            </a:lvl3pPr>
            <a:lvl4pPr marL="1851970" indent="0">
              <a:buNone/>
              <a:defRPr/>
            </a:lvl4pPr>
            <a:lvl5pPr marL="2469294" indent="0">
              <a:buNone/>
              <a:defRPr/>
            </a:lvl5pPr>
          </a:lstStyle>
          <a:p>
            <a:pPr lvl="0"/>
            <a:r>
              <a:rPr lang="en-US" dirty="0"/>
              <a:t>Sub headline, name or date goes here</a:t>
            </a:r>
          </a:p>
        </p:txBody>
      </p:sp>
      <p:cxnSp>
        <p:nvCxnSpPr>
          <p:cNvPr id="24" name="Straight Connector 23">
            <a:extLst>
              <a:ext uri="{FF2B5EF4-FFF2-40B4-BE49-F238E27FC236}">
                <a16:creationId xmlns:a16="http://schemas.microsoft.com/office/drawing/2014/main" id="{EE65F2E7-571C-B147-B958-5369638101B2}"/>
              </a:ext>
            </a:extLst>
          </p:cNvPr>
          <p:cNvCxnSpPr/>
          <p:nvPr userDrawn="1"/>
        </p:nvCxnSpPr>
        <p:spPr>
          <a:xfrm>
            <a:off x="3667708" y="3953333"/>
            <a:ext cx="803999" cy="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27" name="Group 26">
            <a:extLst>
              <a:ext uri="{FF2B5EF4-FFF2-40B4-BE49-F238E27FC236}">
                <a16:creationId xmlns:a16="http://schemas.microsoft.com/office/drawing/2014/main" id="{94295D44-CC15-0D47-9AE5-D9CDBC043F10}"/>
              </a:ext>
            </a:extLst>
          </p:cNvPr>
          <p:cNvGrpSpPr/>
          <p:nvPr userDrawn="1"/>
        </p:nvGrpSpPr>
        <p:grpSpPr>
          <a:xfrm>
            <a:off x="273847" y="2752987"/>
            <a:ext cx="2599183" cy="1352026"/>
            <a:chOff x="393109" y="2548467"/>
            <a:chExt cx="3073994" cy="1599010"/>
          </a:xfrm>
        </p:grpSpPr>
        <p:pic>
          <p:nvPicPr>
            <p:cNvPr id="25" name="Picture 24">
              <a:extLst>
                <a:ext uri="{FF2B5EF4-FFF2-40B4-BE49-F238E27FC236}">
                  <a16:creationId xmlns:a16="http://schemas.microsoft.com/office/drawing/2014/main" id="{41981E46-71D5-3D47-86DC-C5F698C944A9}"/>
                </a:ext>
              </a:extLst>
            </p:cNvPr>
            <p:cNvPicPr>
              <a:picLocks noChangeAspect="1"/>
            </p:cNvPicPr>
            <p:nvPr userDrawn="1"/>
          </p:nvPicPr>
          <p:blipFill>
            <a:blip r:embed="rId2"/>
            <a:stretch>
              <a:fillRect/>
            </a:stretch>
          </p:blipFill>
          <p:spPr>
            <a:xfrm>
              <a:off x="506398" y="3953333"/>
              <a:ext cx="2960705" cy="194144"/>
            </a:xfrm>
            <a:prstGeom prst="rect">
              <a:avLst/>
            </a:prstGeom>
          </p:spPr>
        </p:pic>
        <p:pic>
          <p:nvPicPr>
            <p:cNvPr id="26" name="Picture 25">
              <a:extLst>
                <a:ext uri="{FF2B5EF4-FFF2-40B4-BE49-F238E27FC236}">
                  <a16:creationId xmlns:a16="http://schemas.microsoft.com/office/drawing/2014/main" id="{5771DBA2-0841-DC4D-99C9-57DBBA55E9F8}"/>
                </a:ext>
              </a:extLst>
            </p:cNvPr>
            <p:cNvPicPr>
              <a:picLocks noChangeAspect="1"/>
            </p:cNvPicPr>
            <p:nvPr userDrawn="1"/>
          </p:nvPicPr>
          <p:blipFill>
            <a:blip r:embed="rId3"/>
            <a:stretch>
              <a:fillRect/>
            </a:stretch>
          </p:blipFill>
          <p:spPr>
            <a:xfrm>
              <a:off x="393109" y="2548467"/>
              <a:ext cx="3073992" cy="1094846"/>
            </a:xfrm>
            <a:prstGeom prst="rect">
              <a:avLst/>
            </a:prstGeom>
          </p:spPr>
        </p:pic>
      </p:grpSp>
    </p:spTree>
    <p:extLst>
      <p:ext uri="{BB962C8B-B14F-4D97-AF65-F5344CB8AC3E}">
        <p14:creationId xmlns:p14="http://schemas.microsoft.com/office/powerpoint/2010/main" val="2658242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C1E1383-C987-1140-956F-B732AECF0518}"/>
              </a:ext>
            </a:extLst>
          </p:cNvPr>
          <p:cNvSpPr/>
          <p:nvPr userDrawn="1"/>
        </p:nvSpPr>
        <p:spPr>
          <a:xfrm>
            <a:off x="0" y="6400801"/>
            <a:ext cx="9144000" cy="465908"/>
          </a:xfrm>
          <a:prstGeom prst="rect">
            <a:avLst/>
          </a:prstGeom>
          <a:solidFill>
            <a:srgbClr val="097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a:extLst>
              <a:ext uri="{FF2B5EF4-FFF2-40B4-BE49-F238E27FC236}">
                <a16:creationId xmlns:a16="http://schemas.microsoft.com/office/drawing/2014/main" id="{673103E5-555C-2C40-895F-F4F94B103227}"/>
              </a:ext>
            </a:extLst>
          </p:cNvPr>
          <p:cNvPicPr>
            <a:picLocks noChangeAspect="1"/>
          </p:cNvPicPr>
          <p:nvPr userDrawn="1"/>
        </p:nvPicPr>
        <p:blipFill>
          <a:blip r:embed="rId2"/>
          <a:stretch>
            <a:fillRect/>
          </a:stretch>
        </p:blipFill>
        <p:spPr>
          <a:xfrm>
            <a:off x="6966857" y="6534322"/>
            <a:ext cx="1893453" cy="243712"/>
          </a:xfrm>
          <a:prstGeom prst="rect">
            <a:avLst/>
          </a:prstGeom>
        </p:spPr>
      </p:pic>
      <p:sp>
        <p:nvSpPr>
          <p:cNvPr id="9" name="Text Placeholder 8">
            <a:extLst>
              <a:ext uri="{FF2B5EF4-FFF2-40B4-BE49-F238E27FC236}">
                <a16:creationId xmlns:a16="http://schemas.microsoft.com/office/drawing/2014/main" id="{5426EE57-F89E-D941-A7FC-1884408832A4}"/>
              </a:ext>
            </a:extLst>
          </p:cNvPr>
          <p:cNvSpPr>
            <a:spLocks noGrp="1"/>
          </p:cNvSpPr>
          <p:nvPr>
            <p:ph type="body" sz="quarter" idx="11" hasCustomPrompt="1"/>
          </p:nvPr>
        </p:nvSpPr>
        <p:spPr>
          <a:xfrm>
            <a:off x="457200" y="391466"/>
            <a:ext cx="8403110" cy="707886"/>
          </a:xfrm>
        </p:spPr>
        <p:txBody>
          <a:bodyPr wrap="square" anchor="t" anchorCtr="0">
            <a:spAutoFit/>
          </a:bodyPr>
          <a:lstStyle>
            <a:lvl1pPr marL="0" marR="0" indent="0" algn="l" defTabSz="463003" rtl="0" eaLnBrk="1" fontAlgn="auto" latinLnBrk="0" hangingPunct="1">
              <a:lnSpc>
                <a:spcPct val="100000"/>
              </a:lnSpc>
              <a:spcBef>
                <a:spcPct val="0"/>
              </a:spcBef>
              <a:spcAft>
                <a:spcPts val="0"/>
              </a:spcAft>
              <a:buClrTx/>
              <a:buSzTx/>
              <a:buFontTx/>
              <a:buNone/>
              <a:tabLst/>
              <a:defRPr sz="4000" b="1" i="0" baseline="0">
                <a:solidFill>
                  <a:srgbClr val="004C77"/>
                </a:solidFill>
                <a:latin typeface="Helvetica" pitchFamily="2" charset="0"/>
              </a:defRPr>
            </a:lvl1pPr>
            <a:lvl2pPr marL="617323" indent="0">
              <a:buNone/>
              <a:defRPr sz="4849">
                <a:solidFill>
                  <a:schemeClr val="bg1"/>
                </a:solidFill>
                <a:latin typeface="+mj-lt"/>
              </a:defRPr>
            </a:lvl2pPr>
            <a:lvl3pPr marL="1234648" indent="0">
              <a:buNone/>
              <a:defRPr sz="4849">
                <a:solidFill>
                  <a:schemeClr val="bg1"/>
                </a:solidFill>
                <a:latin typeface="+mj-lt"/>
              </a:defRPr>
            </a:lvl3pPr>
            <a:lvl4pPr marL="1851970" indent="0">
              <a:buNone/>
              <a:defRPr sz="4849">
                <a:solidFill>
                  <a:schemeClr val="bg1"/>
                </a:solidFill>
                <a:latin typeface="+mj-lt"/>
              </a:defRPr>
            </a:lvl4pPr>
            <a:lvl5pPr marL="2469294" indent="0">
              <a:buNone/>
              <a:defRPr sz="4849">
                <a:solidFill>
                  <a:schemeClr val="bg1"/>
                </a:solidFill>
                <a:latin typeface="+mj-lt"/>
              </a:defRPr>
            </a:lvl5pPr>
          </a:lstStyle>
          <a:p>
            <a:pPr lvl="0"/>
            <a:r>
              <a:rPr lang="en-US" dirty="0"/>
              <a:t>Headline Copy Goes Here</a:t>
            </a:r>
          </a:p>
        </p:txBody>
      </p:sp>
      <p:sp>
        <p:nvSpPr>
          <p:cNvPr id="10" name="Text Placeholder 8">
            <a:extLst>
              <a:ext uri="{FF2B5EF4-FFF2-40B4-BE49-F238E27FC236}">
                <a16:creationId xmlns:a16="http://schemas.microsoft.com/office/drawing/2014/main" id="{22B82936-C87E-2A45-8E15-01807FA8F82A}"/>
              </a:ext>
            </a:extLst>
          </p:cNvPr>
          <p:cNvSpPr>
            <a:spLocks noGrp="1"/>
          </p:cNvSpPr>
          <p:nvPr>
            <p:ph type="body" sz="quarter" idx="12" hasCustomPrompt="1"/>
          </p:nvPr>
        </p:nvSpPr>
        <p:spPr>
          <a:xfrm>
            <a:off x="457200" y="1496734"/>
            <a:ext cx="8403110" cy="369332"/>
          </a:xfrm>
        </p:spPr>
        <p:txBody>
          <a:bodyPr wrap="square" anchor="t" anchorCtr="0">
            <a:spAutoFit/>
          </a:bodyPr>
          <a:lstStyle>
            <a:lvl1pPr marL="0" marR="0" indent="0" algn="l" defTabSz="463003" rtl="0" eaLnBrk="1" fontAlgn="auto" latinLnBrk="0" hangingPunct="1">
              <a:lnSpc>
                <a:spcPct val="100000"/>
              </a:lnSpc>
              <a:spcBef>
                <a:spcPct val="0"/>
              </a:spcBef>
              <a:spcAft>
                <a:spcPts val="0"/>
              </a:spcAft>
              <a:buClrTx/>
              <a:buSzTx/>
              <a:buFontTx/>
              <a:buNone/>
              <a:tabLst/>
              <a:defRPr sz="1800" b="1" i="0" baseline="0">
                <a:solidFill>
                  <a:srgbClr val="004C77"/>
                </a:solidFill>
                <a:latin typeface="Helvetica" pitchFamily="2" charset="0"/>
              </a:defRPr>
            </a:lvl1pPr>
            <a:lvl2pPr marL="617323" indent="0">
              <a:buNone/>
              <a:defRPr sz="4849">
                <a:solidFill>
                  <a:schemeClr val="bg1"/>
                </a:solidFill>
                <a:latin typeface="+mj-lt"/>
              </a:defRPr>
            </a:lvl2pPr>
            <a:lvl3pPr marL="1234648" indent="0">
              <a:buNone/>
              <a:defRPr sz="4849">
                <a:solidFill>
                  <a:schemeClr val="bg1"/>
                </a:solidFill>
                <a:latin typeface="+mj-lt"/>
              </a:defRPr>
            </a:lvl3pPr>
            <a:lvl4pPr marL="1851970" indent="0">
              <a:buNone/>
              <a:defRPr sz="4849">
                <a:solidFill>
                  <a:schemeClr val="bg1"/>
                </a:solidFill>
                <a:latin typeface="+mj-lt"/>
              </a:defRPr>
            </a:lvl4pPr>
            <a:lvl5pPr marL="2469294" indent="0">
              <a:buNone/>
              <a:defRPr sz="4849">
                <a:solidFill>
                  <a:schemeClr val="bg1"/>
                </a:solidFill>
                <a:latin typeface="+mj-lt"/>
              </a:defRPr>
            </a:lvl5pPr>
          </a:lstStyle>
          <a:p>
            <a:pPr lvl="0"/>
            <a:r>
              <a:rPr lang="en-US" dirty="0"/>
              <a:t>Sub headline Goes here</a:t>
            </a:r>
          </a:p>
        </p:txBody>
      </p:sp>
    </p:spTree>
    <p:extLst>
      <p:ext uri="{BB962C8B-B14F-4D97-AF65-F5344CB8AC3E}">
        <p14:creationId xmlns:p14="http://schemas.microsoft.com/office/powerpoint/2010/main" val="2531902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A193F25-43A9-F049-AAE5-D01B99FBDE21}"/>
              </a:ext>
            </a:extLst>
          </p:cNvPr>
          <p:cNvSpPr/>
          <p:nvPr userDrawn="1"/>
        </p:nvSpPr>
        <p:spPr>
          <a:xfrm>
            <a:off x="0" y="6400801"/>
            <a:ext cx="9144000" cy="465908"/>
          </a:xfrm>
          <a:prstGeom prst="rect">
            <a:avLst/>
          </a:prstGeom>
          <a:solidFill>
            <a:srgbClr val="097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Text Placeholder 8">
            <a:extLst>
              <a:ext uri="{FF2B5EF4-FFF2-40B4-BE49-F238E27FC236}">
                <a16:creationId xmlns:a16="http://schemas.microsoft.com/office/drawing/2014/main" id="{FD1CF7A0-15E0-C645-8E1D-D74E5A628FB4}"/>
              </a:ext>
            </a:extLst>
          </p:cNvPr>
          <p:cNvSpPr>
            <a:spLocks noGrp="1"/>
          </p:cNvSpPr>
          <p:nvPr>
            <p:ph type="body" sz="quarter" idx="11" hasCustomPrompt="1"/>
          </p:nvPr>
        </p:nvSpPr>
        <p:spPr>
          <a:xfrm>
            <a:off x="457200" y="391466"/>
            <a:ext cx="8403110" cy="707886"/>
          </a:xfrm>
        </p:spPr>
        <p:txBody>
          <a:bodyPr wrap="square" anchor="t" anchorCtr="0">
            <a:spAutoFit/>
          </a:bodyPr>
          <a:lstStyle>
            <a:lvl1pPr marL="0" marR="0" indent="0" algn="l" defTabSz="463003" rtl="0" eaLnBrk="1" fontAlgn="auto" latinLnBrk="0" hangingPunct="1">
              <a:lnSpc>
                <a:spcPct val="100000"/>
              </a:lnSpc>
              <a:spcBef>
                <a:spcPct val="0"/>
              </a:spcBef>
              <a:spcAft>
                <a:spcPts val="0"/>
              </a:spcAft>
              <a:buClrTx/>
              <a:buSzTx/>
              <a:buFontTx/>
              <a:buNone/>
              <a:tabLst/>
              <a:defRPr sz="4000" b="1" i="0" baseline="0">
                <a:solidFill>
                  <a:srgbClr val="004C77"/>
                </a:solidFill>
                <a:latin typeface="Helvetica" pitchFamily="2" charset="0"/>
              </a:defRPr>
            </a:lvl1pPr>
            <a:lvl2pPr marL="617323" indent="0">
              <a:buNone/>
              <a:defRPr sz="4849">
                <a:solidFill>
                  <a:schemeClr val="bg1"/>
                </a:solidFill>
                <a:latin typeface="+mj-lt"/>
              </a:defRPr>
            </a:lvl2pPr>
            <a:lvl3pPr marL="1234648" indent="0">
              <a:buNone/>
              <a:defRPr sz="4849">
                <a:solidFill>
                  <a:schemeClr val="bg1"/>
                </a:solidFill>
                <a:latin typeface="+mj-lt"/>
              </a:defRPr>
            </a:lvl3pPr>
            <a:lvl4pPr marL="1851970" indent="0">
              <a:buNone/>
              <a:defRPr sz="4849">
                <a:solidFill>
                  <a:schemeClr val="bg1"/>
                </a:solidFill>
                <a:latin typeface="+mj-lt"/>
              </a:defRPr>
            </a:lvl4pPr>
            <a:lvl5pPr marL="2469294" indent="0">
              <a:buNone/>
              <a:defRPr sz="4849">
                <a:solidFill>
                  <a:schemeClr val="bg1"/>
                </a:solidFill>
                <a:latin typeface="+mj-lt"/>
              </a:defRPr>
            </a:lvl5pPr>
          </a:lstStyle>
          <a:p>
            <a:pPr lvl="0"/>
            <a:r>
              <a:rPr lang="en-US" dirty="0"/>
              <a:t>Headline Copy Goes Here</a:t>
            </a:r>
          </a:p>
        </p:txBody>
      </p:sp>
      <p:sp>
        <p:nvSpPr>
          <p:cNvPr id="10" name="Text Placeholder 8">
            <a:extLst>
              <a:ext uri="{FF2B5EF4-FFF2-40B4-BE49-F238E27FC236}">
                <a16:creationId xmlns:a16="http://schemas.microsoft.com/office/drawing/2014/main" id="{0F97F683-1962-4A4C-BE09-BF433115D461}"/>
              </a:ext>
            </a:extLst>
          </p:cNvPr>
          <p:cNvSpPr>
            <a:spLocks noGrp="1"/>
          </p:cNvSpPr>
          <p:nvPr>
            <p:ph type="body" sz="quarter" idx="12" hasCustomPrompt="1"/>
          </p:nvPr>
        </p:nvSpPr>
        <p:spPr>
          <a:xfrm>
            <a:off x="457200" y="1496734"/>
            <a:ext cx="8403110" cy="369332"/>
          </a:xfrm>
        </p:spPr>
        <p:txBody>
          <a:bodyPr wrap="square" anchor="t" anchorCtr="0">
            <a:spAutoFit/>
          </a:bodyPr>
          <a:lstStyle>
            <a:lvl1pPr marL="0" marR="0" indent="0" algn="l" defTabSz="463003" rtl="0" eaLnBrk="1" fontAlgn="auto" latinLnBrk="0" hangingPunct="1">
              <a:lnSpc>
                <a:spcPct val="100000"/>
              </a:lnSpc>
              <a:spcBef>
                <a:spcPct val="0"/>
              </a:spcBef>
              <a:spcAft>
                <a:spcPts val="0"/>
              </a:spcAft>
              <a:buClrTx/>
              <a:buSzTx/>
              <a:buFontTx/>
              <a:buNone/>
              <a:tabLst/>
              <a:defRPr sz="1800" b="1" i="0" baseline="0">
                <a:solidFill>
                  <a:srgbClr val="004C77"/>
                </a:solidFill>
                <a:latin typeface="Helvetica" pitchFamily="2" charset="0"/>
              </a:defRPr>
            </a:lvl1pPr>
            <a:lvl2pPr marL="617323" indent="0">
              <a:buNone/>
              <a:defRPr sz="4849">
                <a:solidFill>
                  <a:schemeClr val="bg1"/>
                </a:solidFill>
                <a:latin typeface="+mj-lt"/>
              </a:defRPr>
            </a:lvl2pPr>
            <a:lvl3pPr marL="1234648" indent="0">
              <a:buNone/>
              <a:defRPr sz="4849">
                <a:solidFill>
                  <a:schemeClr val="bg1"/>
                </a:solidFill>
                <a:latin typeface="+mj-lt"/>
              </a:defRPr>
            </a:lvl3pPr>
            <a:lvl4pPr marL="1851970" indent="0">
              <a:buNone/>
              <a:defRPr sz="4849">
                <a:solidFill>
                  <a:schemeClr val="bg1"/>
                </a:solidFill>
                <a:latin typeface="+mj-lt"/>
              </a:defRPr>
            </a:lvl4pPr>
            <a:lvl5pPr marL="2469294" indent="0">
              <a:buNone/>
              <a:defRPr sz="4849">
                <a:solidFill>
                  <a:schemeClr val="bg1"/>
                </a:solidFill>
                <a:latin typeface="+mj-lt"/>
              </a:defRPr>
            </a:lvl5pPr>
          </a:lstStyle>
          <a:p>
            <a:pPr lvl="0"/>
            <a:r>
              <a:rPr lang="en-US" dirty="0"/>
              <a:t>Sub headline Goes here</a:t>
            </a:r>
          </a:p>
        </p:txBody>
      </p:sp>
      <p:pic>
        <p:nvPicPr>
          <p:cNvPr id="11" name="Picture 10">
            <a:extLst>
              <a:ext uri="{FF2B5EF4-FFF2-40B4-BE49-F238E27FC236}">
                <a16:creationId xmlns:a16="http://schemas.microsoft.com/office/drawing/2014/main" id="{42880DB6-B6CE-EA40-BA06-E55211954189}"/>
              </a:ext>
            </a:extLst>
          </p:cNvPr>
          <p:cNvPicPr>
            <a:picLocks noChangeAspect="1"/>
          </p:cNvPicPr>
          <p:nvPr userDrawn="1"/>
        </p:nvPicPr>
        <p:blipFill>
          <a:blip r:embed="rId2"/>
          <a:stretch>
            <a:fillRect/>
          </a:stretch>
        </p:blipFill>
        <p:spPr>
          <a:xfrm>
            <a:off x="6647922" y="6566263"/>
            <a:ext cx="2357869" cy="154614"/>
          </a:xfrm>
          <a:prstGeom prst="rect">
            <a:avLst/>
          </a:prstGeom>
        </p:spPr>
      </p:pic>
    </p:spTree>
    <p:extLst>
      <p:ext uri="{BB962C8B-B14F-4D97-AF65-F5344CB8AC3E}">
        <p14:creationId xmlns:p14="http://schemas.microsoft.com/office/powerpoint/2010/main" val="3335569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177F7AF-BC97-3140-9328-BD8C5893FFAC}"/>
              </a:ext>
            </a:extLst>
          </p:cNvPr>
          <p:cNvSpPr/>
          <p:nvPr userDrawn="1"/>
        </p:nvSpPr>
        <p:spPr>
          <a:xfrm>
            <a:off x="0" y="6400801"/>
            <a:ext cx="9144000" cy="465908"/>
          </a:xfrm>
          <a:prstGeom prst="rect">
            <a:avLst/>
          </a:prstGeom>
          <a:solidFill>
            <a:srgbClr val="097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Text Placeholder 8">
            <a:extLst>
              <a:ext uri="{FF2B5EF4-FFF2-40B4-BE49-F238E27FC236}">
                <a16:creationId xmlns:a16="http://schemas.microsoft.com/office/drawing/2014/main" id="{5DCD1C82-9BE0-8943-8571-F1F5837C7B62}"/>
              </a:ext>
            </a:extLst>
          </p:cNvPr>
          <p:cNvSpPr>
            <a:spLocks noGrp="1"/>
          </p:cNvSpPr>
          <p:nvPr>
            <p:ph type="body" sz="quarter" idx="11" hasCustomPrompt="1"/>
          </p:nvPr>
        </p:nvSpPr>
        <p:spPr>
          <a:xfrm>
            <a:off x="457200" y="391466"/>
            <a:ext cx="8403110" cy="707886"/>
          </a:xfrm>
        </p:spPr>
        <p:txBody>
          <a:bodyPr wrap="square" anchor="t" anchorCtr="0">
            <a:spAutoFit/>
          </a:bodyPr>
          <a:lstStyle>
            <a:lvl1pPr marL="0" marR="0" indent="0" algn="l" defTabSz="463003" rtl="0" eaLnBrk="1" fontAlgn="auto" latinLnBrk="0" hangingPunct="1">
              <a:lnSpc>
                <a:spcPct val="100000"/>
              </a:lnSpc>
              <a:spcBef>
                <a:spcPct val="0"/>
              </a:spcBef>
              <a:spcAft>
                <a:spcPts val="0"/>
              </a:spcAft>
              <a:buClrTx/>
              <a:buSzTx/>
              <a:buFontTx/>
              <a:buNone/>
              <a:tabLst/>
              <a:defRPr sz="4000" b="1" i="0" baseline="0">
                <a:solidFill>
                  <a:srgbClr val="004C77"/>
                </a:solidFill>
                <a:latin typeface="Helvetica" pitchFamily="2" charset="0"/>
              </a:defRPr>
            </a:lvl1pPr>
            <a:lvl2pPr marL="617323" indent="0">
              <a:buNone/>
              <a:defRPr sz="4849">
                <a:solidFill>
                  <a:schemeClr val="bg1"/>
                </a:solidFill>
                <a:latin typeface="+mj-lt"/>
              </a:defRPr>
            </a:lvl2pPr>
            <a:lvl3pPr marL="1234648" indent="0">
              <a:buNone/>
              <a:defRPr sz="4849">
                <a:solidFill>
                  <a:schemeClr val="bg1"/>
                </a:solidFill>
                <a:latin typeface="+mj-lt"/>
              </a:defRPr>
            </a:lvl3pPr>
            <a:lvl4pPr marL="1851970" indent="0">
              <a:buNone/>
              <a:defRPr sz="4849">
                <a:solidFill>
                  <a:schemeClr val="bg1"/>
                </a:solidFill>
                <a:latin typeface="+mj-lt"/>
              </a:defRPr>
            </a:lvl4pPr>
            <a:lvl5pPr marL="2469294" indent="0">
              <a:buNone/>
              <a:defRPr sz="4849">
                <a:solidFill>
                  <a:schemeClr val="bg1"/>
                </a:solidFill>
                <a:latin typeface="+mj-lt"/>
              </a:defRPr>
            </a:lvl5pPr>
          </a:lstStyle>
          <a:p>
            <a:pPr lvl="0"/>
            <a:r>
              <a:rPr lang="en-US" dirty="0"/>
              <a:t>Headline Copy Goes Here</a:t>
            </a:r>
          </a:p>
        </p:txBody>
      </p:sp>
      <p:sp>
        <p:nvSpPr>
          <p:cNvPr id="10" name="Text Placeholder 8">
            <a:extLst>
              <a:ext uri="{FF2B5EF4-FFF2-40B4-BE49-F238E27FC236}">
                <a16:creationId xmlns:a16="http://schemas.microsoft.com/office/drawing/2014/main" id="{AAECB3DD-4905-AE47-A8AC-D0F11AC92712}"/>
              </a:ext>
            </a:extLst>
          </p:cNvPr>
          <p:cNvSpPr>
            <a:spLocks noGrp="1"/>
          </p:cNvSpPr>
          <p:nvPr>
            <p:ph type="body" sz="quarter" idx="12" hasCustomPrompt="1"/>
          </p:nvPr>
        </p:nvSpPr>
        <p:spPr>
          <a:xfrm>
            <a:off x="457200" y="1496734"/>
            <a:ext cx="8403110" cy="369332"/>
          </a:xfrm>
        </p:spPr>
        <p:txBody>
          <a:bodyPr wrap="square" anchor="t" anchorCtr="0">
            <a:spAutoFit/>
          </a:bodyPr>
          <a:lstStyle>
            <a:lvl1pPr marL="0" marR="0" indent="0" algn="l" defTabSz="463003" rtl="0" eaLnBrk="1" fontAlgn="auto" latinLnBrk="0" hangingPunct="1">
              <a:lnSpc>
                <a:spcPct val="100000"/>
              </a:lnSpc>
              <a:spcBef>
                <a:spcPct val="0"/>
              </a:spcBef>
              <a:spcAft>
                <a:spcPts val="0"/>
              </a:spcAft>
              <a:buClrTx/>
              <a:buSzTx/>
              <a:buFontTx/>
              <a:buNone/>
              <a:tabLst/>
              <a:defRPr sz="1800" b="1" i="0" baseline="0">
                <a:solidFill>
                  <a:srgbClr val="004C77"/>
                </a:solidFill>
                <a:latin typeface="Helvetica" pitchFamily="2" charset="0"/>
              </a:defRPr>
            </a:lvl1pPr>
            <a:lvl2pPr marL="617323" indent="0">
              <a:buNone/>
              <a:defRPr sz="4849">
                <a:solidFill>
                  <a:schemeClr val="bg1"/>
                </a:solidFill>
                <a:latin typeface="+mj-lt"/>
              </a:defRPr>
            </a:lvl2pPr>
            <a:lvl3pPr marL="1234648" indent="0">
              <a:buNone/>
              <a:defRPr sz="4849">
                <a:solidFill>
                  <a:schemeClr val="bg1"/>
                </a:solidFill>
                <a:latin typeface="+mj-lt"/>
              </a:defRPr>
            </a:lvl3pPr>
            <a:lvl4pPr marL="1851970" indent="0">
              <a:buNone/>
              <a:defRPr sz="4849">
                <a:solidFill>
                  <a:schemeClr val="bg1"/>
                </a:solidFill>
                <a:latin typeface="+mj-lt"/>
              </a:defRPr>
            </a:lvl4pPr>
            <a:lvl5pPr marL="2469294" indent="0">
              <a:buNone/>
              <a:defRPr sz="4849">
                <a:solidFill>
                  <a:schemeClr val="bg1"/>
                </a:solidFill>
                <a:latin typeface="+mj-lt"/>
              </a:defRPr>
            </a:lvl5pPr>
          </a:lstStyle>
          <a:p>
            <a:pPr lvl="0"/>
            <a:r>
              <a:rPr lang="en-US" dirty="0"/>
              <a:t>Sub headline Goes here</a:t>
            </a:r>
          </a:p>
        </p:txBody>
      </p:sp>
    </p:spTree>
    <p:extLst>
      <p:ext uri="{BB962C8B-B14F-4D97-AF65-F5344CB8AC3E}">
        <p14:creationId xmlns:p14="http://schemas.microsoft.com/office/powerpoint/2010/main" val="1398524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6EDDF7C-9AA2-6045-8FAE-FD24A6FF698F}"/>
              </a:ext>
            </a:extLst>
          </p:cNvPr>
          <p:cNvSpPr/>
          <p:nvPr userDrawn="1"/>
        </p:nvSpPr>
        <p:spPr>
          <a:xfrm flipH="1">
            <a:off x="3174723" y="0"/>
            <a:ext cx="5969277" cy="6858000"/>
          </a:xfrm>
          <a:prstGeom prst="rect">
            <a:avLst/>
          </a:prstGeom>
          <a:solidFill>
            <a:srgbClr val="0F77A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p>
        </p:txBody>
      </p:sp>
      <p:sp>
        <p:nvSpPr>
          <p:cNvPr id="22" name="Text Placeholder 8">
            <a:extLst>
              <a:ext uri="{FF2B5EF4-FFF2-40B4-BE49-F238E27FC236}">
                <a16:creationId xmlns:a16="http://schemas.microsoft.com/office/drawing/2014/main" id="{D17D9685-64A3-F249-BF97-B7CF6B0EC207}"/>
              </a:ext>
            </a:extLst>
          </p:cNvPr>
          <p:cNvSpPr>
            <a:spLocks noGrp="1"/>
          </p:cNvSpPr>
          <p:nvPr>
            <p:ph type="body" sz="quarter" idx="11" hasCustomPrompt="1"/>
          </p:nvPr>
        </p:nvSpPr>
        <p:spPr>
          <a:xfrm>
            <a:off x="3541585" y="2242949"/>
            <a:ext cx="5375993" cy="1354217"/>
          </a:xfrm>
        </p:spPr>
        <p:txBody>
          <a:bodyPr wrap="square" anchor="t" anchorCtr="0">
            <a:spAutoFit/>
          </a:bodyPr>
          <a:lstStyle>
            <a:lvl1pPr marL="0" indent="0">
              <a:lnSpc>
                <a:spcPct val="100000"/>
              </a:lnSpc>
              <a:spcBef>
                <a:spcPts val="0"/>
              </a:spcBef>
              <a:spcAft>
                <a:spcPts val="0"/>
              </a:spcAft>
              <a:buNone/>
              <a:defRPr sz="4000" b="1" i="0" baseline="0">
                <a:solidFill>
                  <a:schemeClr val="bg1"/>
                </a:solidFill>
                <a:latin typeface="Helvetica" pitchFamily="2" charset="0"/>
              </a:defRPr>
            </a:lvl1pPr>
            <a:lvl2pPr marL="617307" indent="0">
              <a:buNone/>
              <a:defRPr sz="4849">
                <a:solidFill>
                  <a:schemeClr val="bg1"/>
                </a:solidFill>
                <a:latin typeface="+mj-lt"/>
              </a:defRPr>
            </a:lvl2pPr>
            <a:lvl3pPr marL="1234617" indent="0">
              <a:buNone/>
              <a:defRPr sz="4849">
                <a:solidFill>
                  <a:schemeClr val="bg1"/>
                </a:solidFill>
                <a:latin typeface="+mj-lt"/>
              </a:defRPr>
            </a:lvl3pPr>
            <a:lvl4pPr marL="1851924" indent="0">
              <a:buNone/>
              <a:defRPr sz="4849">
                <a:solidFill>
                  <a:schemeClr val="bg1"/>
                </a:solidFill>
                <a:latin typeface="+mj-lt"/>
              </a:defRPr>
            </a:lvl4pPr>
            <a:lvl5pPr marL="2469233" indent="0">
              <a:buNone/>
              <a:defRPr sz="4849">
                <a:solidFill>
                  <a:schemeClr val="bg1"/>
                </a:solidFill>
                <a:latin typeface="+mj-lt"/>
              </a:defRPr>
            </a:lvl5pPr>
          </a:lstStyle>
          <a:p>
            <a:pPr lvl="0"/>
            <a:r>
              <a:rPr lang="en-US" dirty="0"/>
              <a:t>Title of Presentation </a:t>
            </a:r>
            <a:br>
              <a:rPr lang="en-US" dirty="0"/>
            </a:br>
            <a:r>
              <a:rPr lang="en-US" dirty="0"/>
              <a:t>Goes Here</a:t>
            </a:r>
          </a:p>
        </p:txBody>
      </p:sp>
      <p:sp>
        <p:nvSpPr>
          <p:cNvPr id="23" name="Text Placeholder 10">
            <a:extLst>
              <a:ext uri="{FF2B5EF4-FFF2-40B4-BE49-F238E27FC236}">
                <a16:creationId xmlns:a16="http://schemas.microsoft.com/office/drawing/2014/main" id="{3BC3E6FA-A396-A542-BB6F-BFF4E89E1337}"/>
              </a:ext>
            </a:extLst>
          </p:cNvPr>
          <p:cNvSpPr>
            <a:spLocks noGrp="1"/>
          </p:cNvSpPr>
          <p:nvPr>
            <p:ph type="body" sz="quarter" idx="12" hasCustomPrompt="1"/>
          </p:nvPr>
        </p:nvSpPr>
        <p:spPr>
          <a:xfrm>
            <a:off x="3541582" y="4274058"/>
            <a:ext cx="5375996" cy="341632"/>
          </a:xfrm>
        </p:spPr>
        <p:txBody>
          <a:bodyPr wrap="square" anchor="ctr" anchorCtr="0">
            <a:spAutoFit/>
          </a:bodyPr>
          <a:lstStyle>
            <a:lvl1pPr marL="0" indent="0">
              <a:buNone/>
              <a:defRPr sz="1800" b="1" i="0" baseline="0">
                <a:solidFill>
                  <a:schemeClr val="bg1"/>
                </a:solidFill>
                <a:latin typeface="Helvetica" pitchFamily="2" charset="0"/>
              </a:defRPr>
            </a:lvl1pPr>
            <a:lvl2pPr marL="617307" indent="0">
              <a:buNone/>
              <a:defRPr/>
            </a:lvl2pPr>
            <a:lvl3pPr marL="1234617" indent="0">
              <a:buNone/>
              <a:defRPr/>
            </a:lvl3pPr>
            <a:lvl4pPr marL="1851924" indent="0">
              <a:buNone/>
              <a:defRPr/>
            </a:lvl4pPr>
            <a:lvl5pPr marL="2469233" indent="0">
              <a:buNone/>
              <a:defRPr/>
            </a:lvl5pPr>
          </a:lstStyle>
          <a:p>
            <a:pPr lvl="0"/>
            <a:r>
              <a:rPr lang="en-US" dirty="0"/>
              <a:t>Sub headline, name or date goes here</a:t>
            </a:r>
          </a:p>
        </p:txBody>
      </p:sp>
      <p:cxnSp>
        <p:nvCxnSpPr>
          <p:cNvPr id="24" name="Straight Connector 23">
            <a:extLst>
              <a:ext uri="{FF2B5EF4-FFF2-40B4-BE49-F238E27FC236}">
                <a16:creationId xmlns:a16="http://schemas.microsoft.com/office/drawing/2014/main" id="{EE65F2E7-571C-B147-B958-5369638101B2}"/>
              </a:ext>
            </a:extLst>
          </p:cNvPr>
          <p:cNvCxnSpPr/>
          <p:nvPr userDrawn="1"/>
        </p:nvCxnSpPr>
        <p:spPr>
          <a:xfrm>
            <a:off x="3667710" y="3953333"/>
            <a:ext cx="803999" cy="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27" name="Group 26">
            <a:extLst>
              <a:ext uri="{FF2B5EF4-FFF2-40B4-BE49-F238E27FC236}">
                <a16:creationId xmlns:a16="http://schemas.microsoft.com/office/drawing/2014/main" id="{94295D44-CC15-0D47-9AE5-D9CDBC043F10}"/>
              </a:ext>
            </a:extLst>
          </p:cNvPr>
          <p:cNvGrpSpPr/>
          <p:nvPr userDrawn="1"/>
        </p:nvGrpSpPr>
        <p:grpSpPr>
          <a:xfrm>
            <a:off x="273849" y="2752987"/>
            <a:ext cx="2599183" cy="1352027"/>
            <a:chOff x="393109" y="2548467"/>
            <a:chExt cx="3073994" cy="1599010"/>
          </a:xfrm>
        </p:grpSpPr>
        <p:pic>
          <p:nvPicPr>
            <p:cNvPr id="25" name="Picture 24">
              <a:extLst>
                <a:ext uri="{FF2B5EF4-FFF2-40B4-BE49-F238E27FC236}">
                  <a16:creationId xmlns:a16="http://schemas.microsoft.com/office/drawing/2014/main" id="{41981E46-71D5-3D47-86DC-C5F698C944A9}"/>
                </a:ext>
              </a:extLst>
            </p:cNvPr>
            <p:cNvPicPr>
              <a:picLocks noChangeAspect="1"/>
            </p:cNvPicPr>
            <p:nvPr userDrawn="1"/>
          </p:nvPicPr>
          <p:blipFill>
            <a:blip r:embed="rId2"/>
            <a:stretch>
              <a:fillRect/>
            </a:stretch>
          </p:blipFill>
          <p:spPr>
            <a:xfrm>
              <a:off x="506398" y="3953333"/>
              <a:ext cx="2960705" cy="194144"/>
            </a:xfrm>
            <a:prstGeom prst="rect">
              <a:avLst/>
            </a:prstGeom>
          </p:spPr>
        </p:pic>
        <p:pic>
          <p:nvPicPr>
            <p:cNvPr id="26" name="Picture 25">
              <a:extLst>
                <a:ext uri="{FF2B5EF4-FFF2-40B4-BE49-F238E27FC236}">
                  <a16:creationId xmlns:a16="http://schemas.microsoft.com/office/drawing/2014/main" id="{5771DBA2-0841-DC4D-99C9-57DBBA55E9F8}"/>
                </a:ext>
              </a:extLst>
            </p:cNvPr>
            <p:cNvPicPr>
              <a:picLocks noChangeAspect="1"/>
            </p:cNvPicPr>
            <p:nvPr userDrawn="1"/>
          </p:nvPicPr>
          <p:blipFill>
            <a:blip r:embed="rId3"/>
            <a:stretch>
              <a:fillRect/>
            </a:stretch>
          </p:blipFill>
          <p:spPr>
            <a:xfrm>
              <a:off x="393109" y="2548467"/>
              <a:ext cx="3073992" cy="1094846"/>
            </a:xfrm>
            <a:prstGeom prst="rect">
              <a:avLst/>
            </a:prstGeom>
          </p:spPr>
        </p:pic>
      </p:grpSp>
    </p:spTree>
    <p:extLst>
      <p:ext uri="{BB962C8B-B14F-4D97-AF65-F5344CB8AC3E}">
        <p14:creationId xmlns:p14="http://schemas.microsoft.com/office/powerpoint/2010/main" val="109508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C1E1383-C987-1140-956F-B732AECF0518}"/>
              </a:ext>
            </a:extLst>
          </p:cNvPr>
          <p:cNvSpPr/>
          <p:nvPr userDrawn="1"/>
        </p:nvSpPr>
        <p:spPr>
          <a:xfrm>
            <a:off x="0" y="6400802"/>
            <a:ext cx="9144000" cy="465908"/>
          </a:xfrm>
          <a:prstGeom prst="rect">
            <a:avLst/>
          </a:prstGeom>
          <a:solidFill>
            <a:srgbClr val="097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a:extLst>
              <a:ext uri="{FF2B5EF4-FFF2-40B4-BE49-F238E27FC236}">
                <a16:creationId xmlns:a16="http://schemas.microsoft.com/office/drawing/2014/main" id="{673103E5-555C-2C40-895F-F4F94B103227}"/>
              </a:ext>
            </a:extLst>
          </p:cNvPr>
          <p:cNvPicPr>
            <a:picLocks noChangeAspect="1"/>
          </p:cNvPicPr>
          <p:nvPr userDrawn="1"/>
        </p:nvPicPr>
        <p:blipFill>
          <a:blip r:embed="rId2"/>
          <a:stretch>
            <a:fillRect/>
          </a:stretch>
        </p:blipFill>
        <p:spPr>
          <a:xfrm>
            <a:off x="6966858" y="6534323"/>
            <a:ext cx="1893453" cy="243712"/>
          </a:xfrm>
          <a:prstGeom prst="rect">
            <a:avLst/>
          </a:prstGeom>
        </p:spPr>
      </p:pic>
      <p:sp>
        <p:nvSpPr>
          <p:cNvPr id="9" name="Text Placeholder 8">
            <a:extLst>
              <a:ext uri="{FF2B5EF4-FFF2-40B4-BE49-F238E27FC236}">
                <a16:creationId xmlns:a16="http://schemas.microsoft.com/office/drawing/2014/main" id="{5426EE57-F89E-D941-A7FC-1884408832A4}"/>
              </a:ext>
            </a:extLst>
          </p:cNvPr>
          <p:cNvSpPr>
            <a:spLocks noGrp="1"/>
          </p:cNvSpPr>
          <p:nvPr>
            <p:ph type="body" sz="quarter" idx="11" hasCustomPrompt="1"/>
          </p:nvPr>
        </p:nvSpPr>
        <p:spPr>
          <a:xfrm>
            <a:off x="457201" y="391465"/>
            <a:ext cx="8403111" cy="707886"/>
          </a:xfrm>
        </p:spPr>
        <p:txBody>
          <a:bodyPr wrap="square" anchor="t" anchorCtr="0">
            <a:spAutoFit/>
          </a:bodyPr>
          <a:lstStyle>
            <a:lvl1pPr marL="0" marR="0" indent="0" algn="l" defTabSz="462991" rtl="0" eaLnBrk="1" fontAlgn="auto" latinLnBrk="0" hangingPunct="1">
              <a:lnSpc>
                <a:spcPct val="100000"/>
              </a:lnSpc>
              <a:spcBef>
                <a:spcPct val="0"/>
              </a:spcBef>
              <a:spcAft>
                <a:spcPts val="0"/>
              </a:spcAft>
              <a:buClrTx/>
              <a:buSzTx/>
              <a:buFontTx/>
              <a:buNone/>
              <a:tabLst/>
              <a:defRPr sz="4000" b="1" i="0" baseline="0">
                <a:solidFill>
                  <a:srgbClr val="004C77"/>
                </a:solidFill>
                <a:latin typeface="Helvetica" pitchFamily="2" charset="0"/>
              </a:defRPr>
            </a:lvl1pPr>
            <a:lvl2pPr marL="617307" indent="0">
              <a:buNone/>
              <a:defRPr sz="4849">
                <a:solidFill>
                  <a:schemeClr val="bg1"/>
                </a:solidFill>
                <a:latin typeface="+mj-lt"/>
              </a:defRPr>
            </a:lvl2pPr>
            <a:lvl3pPr marL="1234617" indent="0">
              <a:buNone/>
              <a:defRPr sz="4849">
                <a:solidFill>
                  <a:schemeClr val="bg1"/>
                </a:solidFill>
                <a:latin typeface="+mj-lt"/>
              </a:defRPr>
            </a:lvl3pPr>
            <a:lvl4pPr marL="1851924" indent="0">
              <a:buNone/>
              <a:defRPr sz="4849">
                <a:solidFill>
                  <a:schemeClr val="bg1"/>
                </a:solidFill>
                <a:latin typeface="+mj-lt"/>
              </a:defRPr>
            </a:lvl4pPr>
            <a:lvl5pPr marL="2469233" indent="0">
              <a:buNone/>
              <a:defRPr sz="4849">
                <a:solidFill>
                  <a:schemeClr val="bg1"/>
                </a:solidFill>
                <a:latin typeface="+mj-lt"/>
              </a:defRPr>
            </a:lvl5pPr>
          </a:lstStyle>
          <a:p>
            <a:pPr lvl="0"/>
            <a:r>
              <a:rPr lang="en-US" dirty="0"/>
              <a:t>Headline Copy Goes Here</a:t>
            </a:r>
          </a:p>
        </p:txBody>
      </p:sp>
      <p:sp>
        <p:nvSpPr>
          <p:cNvPr id="10" name="Text Placeholder 8">
            <a:extLst>
              <a:ext uri="{FF2B5EF4-FFF2-40B4-BE49-F238E27FC236}">
                <a16:creationId xmlns:a16="http://schemas.microsoft.com/office/drawing/2014/main" id="{22B82936-C87E-2A45-8E15-01807FA8F82A}"/>
              </a:ext>
            </a:extLst>
          </p:cNvPr>
          <p:cNvSpPr>
            <a:spLocks noGrp="1"/>
          </p:cNvSpPr>
          <p:nvPr>
            <p:ph type="body" sz="quarter" idx="12" hasCustomPrompt="1"/>
          </p:nvPr>
        </p:nvSpPr>
        <p:spPr>
          <a:xfrm>
            <a:off x="457201" y="1496735"/>
            <a:ext cx="8403111" cy="369332"/>
          </a:xfrm>
        </p:spPr>
        <p:txBody>
          <a:bodyPr wrap="square" anchor="t" anchorCtr="0">
            <a:spAutoFit/>
          </a:bodyPr>
          <a:lstStyle>
            <a:lvl1pPr marL="0" marR="0" indent="0" algn="l" defTabSz="462991" rtl="0" eaLnBrk="1" fontAlgn="auto" latinLnBrk="0" hangingPunct="1">
              <a:lnSpc>
                <a:spcPct val="100000"/>
              </a:lnSpc>
              <a:spcBef>
                <a:spcPct val="0"/>
              </a:spcBef>
              <a:spcAft>
                <a:spcPts val="0"/>
              </a:spcAft>
              <a:buClrTx/>
              <a:buSzTx/>
              <a:buFontTx/>
              <a:buNone/>
              <a:tabLst/>
              <a:defRPr sz="1800" b="1" i="0" baseline="0">
                <a:solidFill>
                  <a:srgbClr val="004C77"/>
                </a:solidFill>
                <a:latin typeface="Helvetica" pitchFamily="2" charset="0"/>
              </a:defRPr>
            </a:lvl1pPr>
            <a:lvl2pPr marL="617307" indent="0">
              <a:buNone/>
              <a:defRPr sz="4849">
                <a:solidFill>
                  <a:schemeClr val="bg1"/>
                </a:solidFill>
                <a:latin typeface="+mj-lt"/>
              </a:defRPr>
            </a:lvl2pPr>
            <a:lvl3pPr marL="1234617" indent="0">
              <a:buNone/>
              <a:defRPr sz="4849">
                <a:solidFill>
                  <a:schemeClr val="bg1"/>
                </a:solidFill>
                <a:latin typeface="+mj-lt"/>
              </a:defRPr>
            </a:lvl3pPr>
            <a:lvl4pPr marL="1851924" indent="0">
              <a:buNone/>
              <a:defRPr sz="4849">
                <a:solidFill>
                  <a:schemeClr val="bg1"/>
                </a:solidFill>
                <a:latin typeface="+mj-lt"/>
              </a:defRPr>
            </a:lvl4pPr>
            <a:lvl5pPr marL="2469233" indent="0">
              <a:buNone/>
              <a:defRPr sz="4849">
                <a:solidFill>
                  <a:schemeClr val="bg1"/>
                </a:solidFill>
                <a:latin typeface="+mj-lt"/>
              </a:defRPr>
            </a:lvl5pPr>
          </a:lstStyle>
          <a:p>
            <a:pPr lvl="0"/>
            <a:r>
              <a:rPr lang="en-US" dirty="0"/>
              <a:t>Sub headline Goes here</a:t>
            </a:r>
          </a:p>
        </p:txBody>
      </p:sp>
    </p:spTree>
    <p:extLst>
      <p:ext uri="{BB962C8B-B14F-4D97-AF65-F5344CB8AC3E}">
        <p14:creationId xmlns:p14="http://schemas.microsoft.com/office/powerpoint/2010/main" val="3589698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A193F25-43A9-F049-AAE5-D01B99FBDE21}"/>
              </a:ext>
            </a:extLst>
          </p:cNvPr>
          <p:cNvSpPr/>
          <p:nvPr userDrawn="1"/>
        </p:nvSpPr>
        <p:spPr>
          <a:xfrm>
            <a:off x="0" y="6400802"/>
            <a:ext cx="9144000" cy="465908"/>
          </a:xfrm>
          <a:prstGeom prst="rect">
            <a:avLst/>
          </a:prstGeom>
          <a:solidFill>
            <a:srgbClr val="097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Text Placeholder 8">
            <a:extLst>
              <a:ext uri="{FF2B5EF4-FFF2-40B4-BE49-F238E27FC236}">
                <a16:creationId xmlns:a16="http://schemas.microsoft.com/office/drawing/2014/main" id="{FD1CF7A0-15E0-C645-8E1D-D74E5A628FB4}"/>
              </a:ext>
            </a:extLst>
          </p:cNvPr>
          <p:cNvSpPr>
            <a:spLocks noGrp="1"/>
          </p:cNvSpPr>
          <p:nvPr>
            <p:ph type="body" sz="quarter" idx="11" hasCustomPrompt="1"/>
          </p:nvPr>
        </p:nvSpPr>
        <p:spPr>
          <a:xfrm>
            <a:off x="457201" y="391465"/>
            <a:ext cx="8403111" cy="707886"/>
          </a:xfrm>
        </p:spPr>
        <p:txBody>
          <a:bodyPr wrap="square" anchor="t" anchorCtr="0">
            <a:spAutoFit/>
          </a:bodyPr>
          <a:lstStyle>
            <a:lvl1pPr marL="0" marR="0" indent="0" algn="l" defTabSz="462991" rtl="0" eaLnBrk="1" fontAlgn="auto" latinLnBrk="0" hangingPunct="1">
              <a:lnSpc>
                <a:spcPct val="100000"/>
              </a:lnSpc>
              <a:spcBef>
                <a:spcPct val="0"/>
              </a:spcBef>
              <a:spcAft>
                <a:spcPts val="0"/>
              </a:spcAft>
              <a:buClrTx/>
              <a:buSzTx/>
              <a:buFontTx/>
              <a:buNone/>
              <a:tabLst/>
              <a:defRPr sz="4000" b="1" i="0" baseline="0">
                <a:solidFill>
                  <a:srgbClr val="004C77"/>
                </a:solidFill>
                <a:latin typeface="Helvetica" pitchFamily="2" charset="0"/>
              </a:defRPr>
            </a:lvl1pPr>
            <a:lvl2pPr marL="617307" indent="0">
              <a:buNone/>
              <a:defRPr sz="4849">
                <a:solidFill>
                  <a:schemeClr val="bg1"/>
                </a:solidFill>
                <a:latin typeface="+mj-lt"/>
              </a:defRPr>
            </a:lvl2pPr>
            <a:lvl3pPr marL="1234617" indent="0">
              <a:buNone/>
              <a:defRPr sz="4849">
                <a:solidFill>
                  <a:schemeClr val="bg1"/>
                </a:solidFill>
                <a:latin typeface="+mj-lt"/>
              </a:defRPr>
            </a:lvl3pPr>
            <a:lvl4pPr marL="1851924" indent="0">
              <a:buNone/>
              <a:defRPr sz="4849">
                <a:solidFill>
                  <a:schemeClr val="bg1"/>
                </a:solidFill>
                <a:latin typeface="+mj-lt"/>
              </a:defRPr>
            </a:lvl4pPr>
            <a:lvl5pPr marL="2469233" indent="0">
              <a:buNone/>
              <a:defRPr sz="4849">
                <a:solidFill>
                  <a:schemeClr val="bg1"/>
                </a:solidFill>
                <a:latin typeface="+mj-lt"/>
              </a:defRPr>
            </a:lvl5pPr>
          </a:lstStyle>
          <a:p>
            <a:pPr lvl="0"/>
            <a:r>
              <a:rPr lang="en-US" dirty="0"/>
              <a:t>Headline Copy Goes Here</a:t>
            </a:r>
          </a:p>
        </p:txBody>
      </p:sp>
      <p:sp>
        <p:nvSpPr>
          <p:cNvPr id="10" name="Text Placeholder 8">
            <a:extLst>
              <a:ext uri="{FF2B5EF4-FFF2-40B4-BE49-F238E27FC236}">
                <a16:creationId xmlns:a16="http://schemas.microsoft.com/office/drawing/2014/main" id="{0F97F683-1962-4A4C-BE09-BF433115D461}"/>
              </a:ext>
            </a:extLst>
          </p:cNvPr>
          <p:cNvSpPr>
            <a:spLocks noGrp="1"/>
          </p:cNvSpPr>
          <p:nvPr>
            <p:ph type="body" sz="quarter" idx="12" hasCustomPrompt="1"/>
          </p:nvPr>
        </p:nvSpPr>
        <p:spPr>
          <a:xfrm>
            <a:off x="457201" y="1496735"/>
            <a:ext cx="8403111" cy="369332"/>
          </a:xfrm>
        </p:spPr>
        <p:txBody>
          <a:bodyPr wrap="square" anchor="t" anchorCtr="0">
            <a:spAutoFit/>
          </a:bodyPr>
          <a:lstStyle>
            <a:lvl1pPr marL="0" marR="0" indent="0" algn="l" defTabSz="462991" rtl="0" eaLnBrk="1" fontAlgn="auto" latinLnBrk="0" hangingPunct="1">
              <a:lnSpc>
                <a:spcPct val="100000"/>
              </a:lnSpc>
              <a:spcBef>
                <a:spcPct val="0"/>
              </a:spcBef>
              <a:spcAft>
                <a:spcPts val="0"/>
              </a:spcAft>
              <a:buClrTx/>
              <a:buSzTx/>
              <a:buFontTx/>
              <a:buNone/>
              <a:tabLst/>
              <a:defRPr sz="1800" b="1" i="0" baseline="0">
                <a:solidFill>
                  <a:srgbClr val="004C77"/>
                </a:solidFill>
                <a:latin typeface="Helvetica" pitchFamily="2" charset="0"/>
              </a:defRPr>
            </a:lvl1pPr>
            <a:lvl2pPr marL="617307" indent="0">
              <a:buNone/>
              <a:defRPr sz="4849">
                <a:solidFill>
                  <a:schemeClr val="bg1"/>
                </a:solidFill>
                <a:latin typeface="+mj-lt"/>
              </a:defRPr>
            </a:lvl2pPr>
            <a:lvl3pPr marL="1234617" indent="0">
              <a:buNone/>
              <a:defRPr sz="4849">
                <a:solidFill>
                  <a:schemeClr val="bg1"/>
                </a:solidFill>
                <a:latin typeface="+mj-lt"/>
              </a:defRPr>
            </a:lvl3pPr>
            <a:lvl4pPr marL="1851924" indent="0">
              <a:buNone/>
              <a:defRPr sz="4849">
                <a:solidFill>
                  <a:schemeClr val="bg1"/>
                </a:solidFill>
                <a:latin typeface="+mj-lt"/>
              </a:defRPr>
            </a:lvl4pPr>
            <a:lvl5pPr marL="2469233" indent="0">
              <a:buNone/>
              <a:defRPr sz="4849">
                <a:solidFill>
                  <a:schemeClr val="bg1"/>
                </a:solidFill>
                <a:latin typeface="+mj-lt"/>
              </a:defRPr>
            </a:lvl5pPr>
          </a:lstStyle>
          <a:p>
            <a:pPr lvl="0"/>
            <a:r>
              <a:rPr lang="en-US" dirty="0"/>
              <a:t>Sub headline Goes here</a:t>
            </a:r>
          </a:p>
        </p:txBody>
      </p:sp>
      <p:pic>
        <p:nvPicPr>
          <p:cNvPr id="11" name="Picture 10">
            <a:extLst>
              <a:ext uri="{FF2B5EF4-FFF2-40B4-BE49-F238E27FC236}">
                <a16:creationId xmlns:a16="http://schemas.microsoft.com/office/drawing/2014/main" id="{42880DB6-B6CE-EA40-BA06-E55211954189}"/>
              </a:ext>
            </a:extLst>
          </p:cNvPr>
          <p:cNvPicPr>
            <a:picLocks noChangeAspect="1"/>
          </p:cNvPicPr>
          <p:nvPr userDrawn="1"/>
        </p:nvPicPr>
        <p:blipFill>
          <a:blip r:embed="rId2"/>
          <a:stretch>
            <a:fillRect/>
          </a:stretch>
        </p:blipFill>
        <p:spPr>
          <a:xfrm>
            <a:off x="6647923" y="6566263"/>
            <a:ext cx="2357869" cy="154615"/>
          </a:xfrm>
          <a:prstGeom prst="rect">
            <a:avLst/>
          </a:prstGeom>
        </p:spPr>
      </p:pic>
    </p:spTree>
    <p:extLst>
      <p:ext uri="{BB962C8B-B14F-4D97-AF65-F5344CB8AC3E}">
        <p14:creationId xmlns:p14="http://schemas.microsoft.com/office/powerpoint/2010/main" val="3166523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177F7AF-BC97-3140-9328-BD8C5893FFAC}"/>
              </a:ext>
            </a:extLst>
          </p:cNvPr>
          <p:cNvSpPr/>
          <p:nvPr userDrawn="1"/>
        </p:nvSpPr>
        <p:spPr>
          <a:xfrm>
            <a:off x="0" y="6400802"/>
            <a:ext cx="9144000" cy="465908"/>
          </a:xfrm>
          <a:prstGeom prst="rect">
            <a:avLst/>
          </a:prstGeom>
          <a:solidFill>
            <a:srgbClr val="097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Text Placeholder 8">
            <a:extLst>
              <a:ext uri="{FF2B5EF4-FFF2-40B4-BE49-F238E27FC236}">
                <a16:creationId xmlns:a16="http://schemas.microsoft.com/office/drawing/2014/main" id="{5DCD1C82-9BE0-8943-8571-F1F5837C7B62}"/>
              </a:ext>
            </a:extLst>
          </p:cNvPr>
          <p:cNvSpPr>
            <a:spLocks noGrp="1"/>
          </p:cNvSpPr>
          <p:nvPr>
            <p:ph type="body" sz="quarter" idx="11" hasCustomPrompt="1"/>
          </p:nvPr>
        </p:nvSpPr>
        <p:spPr>
          <a:xfrm>
            <a:off x="457201" y="391465"/>
            <a:ext cx="8403111" cy="707886"/>
          </a:xfrm>
        </p:spPr>
        <p:txBody>
          <a:bodyPr wrap="square" anchor="t" anchorCtr="0">
            <a:spAutoFit/>
          </a:bodyPr>
          <a:lstStyle>
            <a:lvl1pPr marL="0" marR="0" indent="0" algn="l" defTabSz="462991" rtl="0" eaLnBrk="1" fontAlgn="auto" latinLnBrk="0" hangingPunct="1">
              <a:lnSpc>
                <a:spcPct val="100000"/>
              </a:lnSpc>
              <a:spcBef>
                <a:spcPct val="0"/>
              </a:spcBef>
              <a:spcAft>
                <a:spcPts val="0"/>
              </a:spcAft>
              <a:buClrTx/>
              <a:buSzTx/>
              <a:buFontTx/>
              <a:buNone/>
              <a:tabLst/>
              <a:defRPr sz="4000" b="1" i="0" baseline="0">
                <a:solidFill>
                  <a:srgbClr val="004C77"/>
                </a:solidFill>
                <a:latin typeface="Helvetica" pitchFamily="2" charset="0"/>
              </a:defRPr>
            </a:lvl1pPr>
            <a:lvl2pPr marL="617307" indent="0">
              <a:buNone/>
              <a:defRPr sz="4849">
                <a:solidFill>
                  <a:schemeClr val="bg1"/>
                </a:solidFill>
                <a:latin typeface="+mj-lt"/>
              </a:defRPr>
            </a:lvl2pPr>
            <a:lvl3pPr marL="1234617" indent="0">
              <a:buNone/>
              <a:defRPr sz="4849">
                <a:solidFill>
                  <a:schemeClr val="bg1"/>
                </a:solidFill>
                <a:latin typeface="+mj-lt"/>
              </a:defRPr>
            </a:lvl3pPr>
            <a:lvl4pPr marL="1851924" indent="0">
              <a:buNone/>
              <a:defRPr sz="4849">
                <a:solidFill>
                  <a:schemeClr val="bg1"/>
                </a:solidFill>
                <a:latin typeface="+mj-lt"/>
              </a:defRPr>
            </a:lvl4pPr>
            <a:lvl5pPr marL="2469233" indent="0">
              <a:buNone/>
              <a:defRPr sz="4849">
                <a:solidFill>
                  <a:schemeClr val="bg1"/>
                </a:solidFill>
                <a:latin typeface="+mj-lt"/>
              </a:defRPr>
            </a:lvl5pPr>
          </a:lstStyle>
          <a:p>
            <a:pPr lvl="0"/>
            <a:r>
              <a:rPr lang="en-US" dirty="0"/>
              <a:t>Headline Copy Goes Here</a:t>
            </a:r>
          </a:p>
        </p:txBody>
      </p:sp>
      <p:sp>
        <p:nvSpPr>
          <p:cNvPr id="10" name="Text Placeholder 8">
            <a:extLst>
              <a:ext uri="{FF2B5EF4-FFF2-40B4-BE49-F238E27FC236}">
                <a16:creationId xmlns:a16="http://schemas.microsoft.com/office/drawing/2014/main" id="{AAECB3DD-4905-AE47-A8AC-D0F11AC92712}"/>
              </a:ext>
            </a:extLst>
          </p:cNvPr>
          <p:cNvSpPr>
            <a:spLocks noGrp="1"/>
          </p:cNvSpPr>
          <p:nvPr>
            <p:ph type="body" sz="quarter" idx="12" hasCustomPrompt="1"/>
          </p:nvPr>
        </p:nvSpPr>
        <p:spPr>
          <a:xfrm>
            <a:off x="457201" y="1496735"/>
            <a:ext cx="8403111" cy="369332"/>
          </a:xfrm>
        </p:spPr>
        <p:txBody>
          <a:bodyPr wrap="square" anchor="t" anchorCtr="0">
            <a:spAutoFit/>
          </a:bodyPr>
          <a:lstStyle>
            <a:lvl1pPr marL="0" marR="0" indent="0" algn="l" defTabSz="462991" rtl="0" eaLnBrk="1" fontAlgn="auto" latinLnBrk="0" hangingPunct="1">
              <a:lnSpc>
                <a:spcPct val="100000"/>
              </a:lnSpc>
              <a:spcBef>
                <a:spcPct val="0"/>
              </a:spcBef>
              <a:spcAft>
                <a:spcPts val="0"/>
              </a:spcAft>
              <a:buClrTx/>
              <a:buSzTx/>
              <a:buFontTx/>
              <a:buNone/>
              <a:tabLst/>
              <a:defRPr sz="1800" b="1" i="0" baseline="0">
                <a:solidFill>
                  <a:srgbClr val="004C77"/>
                </a:solidFill>
                <a:latin typeface="Helvetica" pitchFamily="2" charset="0"/>
              </a:defRPr>
            </a:lvl1pPr>
            <a:lvl2pPr marL="617307" indent="0">
              <a:buNone/>
              <a:defRPr sz="4849">
                <a:solidFill>
                  <a:schemeClr val="bg1"/>
                </a:solidFill>
                <a:latin typeface="+mj-lt"/>
              </a:defRPr>
            </a:lvl2pPr>
            <a:lvl3pPr marL="1234617" indent="0">
              <a:buNone/>
              <a:defRPr sz="4849">
                <a:solidFill>
                  <a:schemeClr val="bg1"/>
                </a:solidFill>
                <a:latin typeface="+mj-lt"/>
              </a:defRPr>
            </a:lvl3pPr>
            <a:lvl4pPr marL="1851924" indent="0">
              <a:buNone/>
              <a:defRPr sz="4849">
                <a:solidFill>
                  <a:schemeClr val="bg1"/>
                </a:solidFill>
                <a:latin typeface="+mj-lt"/>
              </a:defRPr>
            </a:lvl4pPr>
            <a:lvl5pPr marL="2469233" indent="0">
              <a:buNone/>
              <a:defRPr sz="4849">
                <a:solidFill>
                  <a:schemeClr val="bg1"/>
                </a:solidFill>
                <a:latin typeface="+mj-lt"/>
              </a:defRPr>
            </a:lvl5pPr>
          </a:lstStyle>
          <a:p>
            <a:pPr lvl="0"/>
            <a:r>
              <a:rPr lang="en-US" dirty="0"/>
              <a:t>Sub headline Goes here</a:t>
            </a:r>
          </a:p>
        </p:txBody>
      </p:sp>
    </p:spTree>
    <p:extLst>
      <p:ext uri="{BB962C8B-B14F-4D97-AF65-F5344CB8AC3E}">
        <p14:creationId xmlns:p14="http://schemas.microsoft.com/office/powerpoint/2010/main" val="23482916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7C414E-B003-4E40-8B50-BBBA2F2698E3}" type="datetimeFigureOut">
              <a:rPr lang="en-US" smtClean="0"/>
              <a:t>10/14/2020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C1CBED-890D-1647-9AE3-FBA827A2E702}" type="slidenum">
              <a:rPr lang="en-US" smtClean="0"/>
              <a:t>‹#›</a:t>
            </a:fld>
            <a:endParaRPr lang="en-US"/>
          </a:p>
        </p:txBody>
      </p:sp>
    </p:spTree>
    <p:extLst>
      <p:ext uri="{BB962C8B-B14F-4D97-AF65-F5344CB8AC3E}">
        <p14:creationId xmlns:p14="http://schemas.microsoft.com/office/powerpoint/2010/main" val="254259537"/>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7"/>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1" y="1825625"/>
            <a:ext cx="78867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1"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7C414E-B003-4E40-8B50-BBBA2F2698E3}" type="datetimeFigureOut">
              <a:rPr lang="en-US" smtClean="0"/>
              <a:t>10/14/2020</a:t>
            </a:fld>
            <a:endParaRPr lang="en-US"/>
          </a:p>
        </p:txBody>
      </p:sp>
      <p:sp>
        <p:nvSpPr>
          <p:cNvPr id="5" name="Footer Placeholder 4"/>
          <p:cNvSpPr>
            <a:spLocks noGrp="1"/>
          </p:cNvSpPr>
          <p:nvPr>
            <p:ph type="ftr" sz="quarter" idx="3"/>
          </p:nvPr>
        </p:nvSpPr>
        <p:spPr>
          <a:xfrm>
            <a:off x="3028951"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1"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C1CBED-890D-1647-9AE3-FBA827A2E702}" type="slidenum">
              <a:rPr lang="en-US" smtClean="0"/>
              <a:t>‹#›</a:t>
            </a:fld>
            <a:endParaRPr lang="en-US"/>
          </a:p>
        </p:txBody>
      </p:sp>
    </p:spTree>
    <p:extLst>
      <p:ext uri="{BB962C8B-B14F-4D97-AF65-F5344CB8AC3E}">
        <p14:creationId xmlns:p14="http://schemas.microsoft.com/office/powerpoint/2010/main" val="418571074"/>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hrsonline.org/guidance/clinical-resources" TargetMode="External"/><Relationship Id="rId2" Type="http://schemas.openxmlformats.org/officeDocument/2006/relationships/hyperlink" Target="mailto:clinicaldocs@hrsonline.org" TargetMode="Externa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9F1A87-42B4-4172-A37C-6A39D4906EBE}"/>
              </a:ext>
            </a:extLst>
          </p:cNvPr>
          <p:cNvSpPr>
            <a:spLocks noGrp="1"/>
          </p:cNvSpPr>
          <p:nvPr>
            <p:ph type="body" sz="quarter" idx="11"/>
          </p:nvPr>
        </p:nvSpPr>
        <p:spPr>
          <a:xfrm>
            <a:off x="457201" y="429566"/>
            <a:ext cx="8403111" cy="646331"/>
          </a:xfrm>
        </p:spPr>
        <p:txBody>
          <a:bodyPr/>
          <a:lstStyle/>
          <a:p>
            <a:pPr algn="ctr"/>
            <a:r>
              <a:rPr lang="en-US" sz="3600" dirty="0">
                <a:cs typeface="Helvetica" panose="020B0604020202020204" pitchFamily="34" charset="0"/>
              </a:rPr>
              <a:t>Sharing This Information</a:t>
            </a:r>
            <a:endParaRPr lang="en-US" sz="3600" dirty="0"/>
          </a:p>
        </p:txBody>
      </p:sp>
      <p:sp>
        <p:nvSpPr>
          <p:cNvPr id="3" name="Text Placeholder 2">
            <a:extLst>
              <a:ext uri="{FF2B5EF4-FFF2-40B4-BE49-F238E27FC236}">
                <a16:creationId xmlns:a16="http://schemas.microsoft.com/office/drawing/2014/main" id="{8896F25C-40FB-45FC-97DA-E7229887AF66}"/>
              </a:ext>
            </a:extLst>
          </p:cNvPr>
          <p:cNvSpPr>
            <a:spLocks noGrp="1"/>
          </p:cNvSpPr>
          <p:nvPr>
            <p:ph type="body" sz="quarter" idx="12"/>
          </p:nvPr>
        </p:nvSpPr>
        <p:spPr>
          <a:xfrm>
            <a:off x="325913" y="1447800"/>
            <a:ext cx="8589487" cy="4524315"/>
          </a:xfrm>
        </p:spPr>
        <p:txBody>
          <a:bodyPr/>
          <a:lstStyle/>
          <a:p>
            <a:pPr algn="just"/>
            <a:r>
              <a:rPr lang="en-US" dirty="0">
                <a:cs typeface="Helvetica" panose="020B0604020202020204" pitchFamily="34" charset="0"/>
              </a:rPr>
              <a:t>The Heart Rhythm Society develops presentation slides as an educational tool for electrophysiologists, cardiologists, and other licensed health care practitioners. You may download and retain a single copy for your personal use.</a:t>
            </a:r>
          </a:p>
          <a:p>
            <a:pPr algn="just"/>
            <a:endParaRPr lang="en-US" dirty="0">
              <a:cs typeface="Helvetica" panose="020B0604020202020204" pitchFamily="34" charset="0"/>
            </a:endParaRPr>
          </a:p>
          <a:p>
            <a:pPr algn="just"/>
            <a:r>
              <a:rPr lang="en-US" dirty="0">
                <a:cs typeface="Helvetica" panose="020B0604020202020204" pitchFamily="34" charset="0"/>
              </a:rPr>
              <a:t>Please contact </a:t>
            </a:r>
            <a:r>
              <a:rPr lang="en-US" dirty="0">
                <a:cs typeface="Helvetica" panose="020B0604020202020204" pitchFamily="34" charset="0"/>
                <a:hlinkClick r:id="rId2"/>
              </a:rPr>
              <a:t>clinicaldocs@hrsonline.org</a:t>
            </a:r>
            <a:r>
              <a:rPr lang="en-US" dirty="0">
                <a:cs typeface="Helvetica" panose="020B0604020202020204" pitchFamily="34" charset="0"/>
              </a:rPr>
              <a:t> to learn more about options for sharing this content beyond your personal use.</a:t>
            </a:r>
          </a:p>
          <a:p>
            <a:pPr algn="just"/>
            <a:endParaRPr lang="en-US" dirty="0">
              <a:cs typeface="Helvetica" panose="020B0604020202020204" pitchFamily="34" charset="0"/>
            </a:endParaRPr>
          </a:p>
          <a:p>
            <a:pPr algn="just"/>
            <a:r>
              <a:rPr lang="en-US" dirty="0">
                <a:cs typeface="Helvetica" panose="020B0604020202020204" pitchFamily="34" charset="0"/>
              </a:rPr>
              <a:t>This slide set is adapted from the </a:t>
            </a:r>
            <a:r>
              <a:rPr lang="en-US" i="1" dirty="0">
                <a:cs typeface="Helvetica" panose="020B0604020202020204" pitchFamily="34" charset="0"/>
              </a:rPr>
              <a:t>2020 APHRS/HRS Expert Consensus Statement on the Investigation of Decedents with Sudden Unexplained Death and Patients with Sudden Cardiac Arrest, and of Their Families, </a:t>
            </a:r>
            <a:r>
              <a:rPr lang="en-US" dirty="0">
                <a:cs typeface="Helvetica" panose="020B0604020202020204" pitchFamily="34" charset="0"/>
              </a:rPr>
              <a:t> published in </a:t>
            </a:r>
            <a:r>
              <a:rPr lang="en-US" i="1" dirty="0">
                <a:cs typeface="Helvetica" panose="020B0604020202020204" pitchFamily="34" charset="0"/>
              </a:rPr>
              <a:t>Heart Rhythm </a:t>
            </a:r>
            <a:r>
              <a:rPr lang="en-US" dirty="0">
                <a:cs typeface="Helvetica" panose="020B0604020202020204" pitchFamily="34" charset="0"/>
              </a:rPr>
              <a:t>and</a:t>
            </a:r>
            <a:r>
              <a:rPr lang="en-US" i="1" dirty="0">
                <a:cs typeface="Helvetica" panose="020B0604020202020204" pitchFamily="34" charset="0"/>
              </a:rPr>
              <a:t> </a:t>
            </a:r>
            <a:r>
              <a:rPr lang="en-US" dirty="0">
                <a:cs typeface="Helvetica" panose="020B0604020202020204" pitchFamily="34" charset="0"/>
              </a:rPr>
              <a:t>the </a:t>
            </a:r>
            <a:r>
              <a:rPr lang="en-US" i="1" dirty="0">
                <a:cs typeface="Helvetica" panose="020B0604020202020204" pitchFamily="34" charset="0"/>
              </a:rPr>
              <a:t>Journal of Arrhythmia</a:t>
            </a:r>
            <a:r>
              <a:rPr lang="en-US" dirty="0">
                <a:cs typeface="Helvetica" panose="020B0604020202020204" pitchFamily="34" charset="0"/>
              </a:rPr>
              <a:t>. </a:t>
            </a:r>
          </a:p>
          <a:p>
            <a:pPr algn="just"/>
            <a:endParaRPr lang="en-US" dirty="0">
              <a:cs typeface="Helvetica" panose="020B0604020202020204" pitchFamily="34" charset="0"/>
            </a:endParaRPr>
          </a:p>
          <a:p>
            <a:pPr algn="just"/>
            <a:r>
              <a:rPr lang="en-US" dirty="0">
                <a:cs typeface="Helvetica" panose="020B0604020202020204" pitchFamily="34" charset="0"/>
              </a:rPr>
              <a:t>The full-text consensus statement is also available on the HRS website: </a:t>
            </a:r>
            <a:r>
              <a:rPr lang="en-US" dirty="0">
                <a:hlinkClick r:id="rId3"/>
              </a:rPr>
              <a:t>https://www.hrsonline.org/guidance/clinical-resources</a:t>
            </a:r>
            <a:endParaRPr lang="en-US" dirty="0">
              <a:cs typeface="Helvetica" panose="020B0604020202020204" pitchFamily="34" charset="0"/>
            </a:endParaRPr>
          </a:p>
          <a:p>
            <a:endParaRPr lang="en-US" dirty="0"/>
          </a:p>
        </p:txBody>
      </p:sp>
    </p:spTree>
    <p:extLst>
      <p:ext uri="{BB962C8B-B14F-4D97-AF65-F5344CB8AC3E}">
        <p14:creationId xmlns:p14="http://schemas.microsoft.com/office/powerpoint/2010/main" val="3384530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4430494E-6345-4397-AF85-805ED7C53769}"/>
              </a:ext>
            </a:extLst>
          </p:cNvPr>
          <p:cNvGraphicFramePr>
            <a:graphicFrameLocks noGrp="1"/>
          </p:cNvGraphicFramePr>
          <p:nvPr>
            <p:extLst>
              <p:ext uri="{D42A27DB-BD31-4B8C-83A1-F6EECF244321}">
                <p14:modId xmlns:p14="http://schemas.microsoft.com/office/powerpoint/2010/main" val="3739514206"/>
              </p:ext>
            </p:extLst>
          </p:nvPr>
        </p:nvGraphicFramePr>
        <p:xfrm>
          <a:off x="356345" y="1676400"/>
          <a:ext cx="8420100" cy="2569634"/>
        </p:xfrm>
        <a:graphic>
          <a:graphicData uri="http://schemas.openxmlformats.org/drawingml/2006/table">
            <a:tbl>
              <a:tblPr firstRow="1" firstCol="1" bandRow="1"/>
              <a:tblGrid>
                <a:gridCol w="703052">
                  <a:extLst>
                    <a:ext uri="{9D8B030D-6E8A-4147-A177-3AD203B41FA5}">
                      <a16:colId xmlns:a16="http://schemas.microsoft.com/office/drawing/2014/main" val="1223233257"/>
                    </a:ext>
                  </a:extLst>
                </a:gridCol>
                <a:gridCol w="960405">
                  <a:extLst>
                    <a:ext uri="{9D8B030D-6E8A-4147-A177-3AD203B41FA5}">
                      <a16:colId xmlns:a16="http://schemas.microsoft.com/office/drawing/2014/main" val="2855402979"/>
                    </a:ext>
                  </a:extLst>
                </a:gridCol>
                <a:gridCol w="6756643">
                  <a:extLst>
                    <a:ext uri="{9D8B030D-6E8A-4147-A177-3AD203B41FA5}">
                      <a16:colId xmlns:a16="http://schemas.microsoft.com/office/drawing/2014/main" val="2295122683"/>
                    </a:ext>
                  </a:extLst>
                </a:gridCol>
              </a:tblGrid>
              <a:tr h="537185">
                <a:tc gridSpan="3">
                  <a:txBody>
                    <a:bodyPr/>
                    <a:lstStyle/>
                    <a:p>
                      <a:pPr marL="0" marR="0" algn="ctr">
                        <a:lnSpc>
                          <a:spcPct val="100000"/>
                        </a:lnSpc>
                        <a:spcBef>
                          <a:spcPts val="0"/>
                        </a:spcBef>
                        <a:spcAft>
                          <a:spcPts val="200"/>
                        </a:spcAft>
                      </a:pPr>
                      <a:r>
                        <a:rPr lang="en-US" sz="1400" b="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Recommendations for the role of a multidisciplinary team for investigation of sudden unexplained death and sudden cardiac arrest</a:t>
                      </a:r>
                      <a:endParaRPr lang="en-US" sz="1400" dirty="0">
                        <a:solidFill>
                          <a:schemeClr val="bg1"/>
                        </a:solidFill>
                        <a:effectLst/>
                        <a:latin typeface="Helvetica" panose="020B0604020202020204" pitchFamily="34" charset="0"/>
                        <a:ea typeface="Calibri" panose="020F0502020204030204" pitchFamily="34" charset="0"/>
                        <a:cs typeface="Helvetica" panose="020B0604020202020204" pitchFamily="34" charset="0"/>
                      </a:endParaRPr>
                    </a:p>
                  </a:txBody>
                  <a:tcPr marL="96118" marR="96118" marT="48035" marB="480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4C7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17798406"/>
                  </a:ext>
                </a:extLst>
              </a:tr>
              <a:tr h="358310">
                <a:tc>
                  <a:txBody>
                    <a:bodyPr/>
                    <a:lstStyle/>
                    <a:p>
                      <a:pPr algn="ctr">
                        <a:lnSpc>
                          <a:spcPct val="100000"/>
                        </a:lnSpc>
                        <a:spcAft>
                          <a:spcPts val="200"/>
                        </a:spcAft>
                      </a:pPr>
                      <a:r>
                        <a:rPr lang="en-US" sz="1200" b="1" dirty="0">
                          <a:latin typeface="Helvetica" panose="020B0604020202020204" pitchFamily="34" charset="0"/>
                          <a:cs typeface="Helvetica" panose="020B0604020202020204" pitchFamily="34" charset="0"/>
                        </a:rPr>
                        <a:t>COR</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200"/>
                        </a:spcAft>
                      </a:pPr>
                      <a:r>
                        <a:rPr lang="en-US" sz="1200" b="1" dirty="0">
                          <a:latin typeface="Helvetica" panose="020B0604020202020204" pitchFamily="34" charset="0"/>
                          <a:cs typeface="Helvetica" panose="020B0604020202020204" pitchFamily="34" charset="0"/>
                        </a:rPr>
                        <a:t>LOE</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200"/>
                        </a:spcAft>
                      </a:pPr>
                      <a:r>
                        <a:rPr lang="en-US" sz="1200" b="1" dirty="0">
                          <a:effectLst/>
                          <a:latin typeface="Helvetica" panose="020B0604020202020204" pitchFamily="34" charset="0"/>
                          <a:ea typeface="Calibri" panose="020F0502020204030204" pitchFamily="34" charset="0"/>
                          <a:cs typeface="Helvetica" panose="020B0604020202020204" pitchFamily="34" charset="0"/>
                        </a:rPr>
                        <a:t>Recommendations</a:t>
                      </a:r>
                      <a:endParaRPr lang="en-US" sz="1200" dirty="0">
                        <a:effectLst/>
                        <a:latin typeface="Helvetica" panose="020B0604020202020204" pitchFamily="34" charset="0"/>
                        <a:ea typeface="Calibri" panose="020F0502020204030204" pitchFamily="34" charset="0"/>
                        <a:cs typeface="Helvetica" panose="020B0604020202020204" pitchFamily="34" charset="0"/>
                      </a:endParaRP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0265869"/>
                  </a:ext>
                </a:extLst>
              </a:tr>
              <a:tr h="905471">
                <a:tc>
                  <a:txBody>
                    <a:bodyPr/>
                    <a:lstStyle/>
                    <a:p>
                      <a:pPr algn="ctr">
                        <a:spcBef>
                          <a:spcPts val="300"/>
                        </a:spcBef>
                        <a:spcAft>
                          <a:spcPts val="300"/>
                        </a:spcAft>
                      </a:pPr>
                      <a:r>
                        <a:rPr lang="en-US" sz="1200" b="1" dirty="0">
                          <a:latin typeface="Helvetica" panose="020B0604020202020204" pitchFamily="34" charset="0"/>
                          <a:cs typeface="Helvetica" panose="020B0604020202020204" pitchFamily="34" charset="0"/>
                        </a:rPr>
                        <a:t>1</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Bef>
                          <a:spcPts val="300"/>
                        </a:spcBef>
                        <a:spcAft>
                          <a:spcPts val="300"/>
                        </a:spcAft>
                      </a:pPr>
                      <a:r>
                        <a:rPr lang="en-US" sz="1200" b="1" dirty="0">
                          <a:latin typeface="Helvetica" panose="020B0604020202020204" pitchFamily="34" charset="0"/>
                          <a:cs typeface="Helvetica" panose="020B0604020202020204" pitchFamily="34" charset="0"/>
                        </a:rPr>
                        <a:t>B-NR</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342900" marR="0" lvl="0" indent="-342900" algn="just">
                        <a:lnSpc>
                          <a:spcPct val="107000"/>
                        </a:lnSpc>
                        <a:spcBef>
                          <a:spcPts val="300"/>
                        </a:spcBef>
                        <a:spcAft>
                          <a:spcPts val="300"/>
                        </a:spcAft>
                        <a:buFont typeface="+mj-lt"/>
                        <a:buAutoNum type="arabicPeriod"/>
                      </a:pPr>
                      <a:r>
                        <a:rPr lang="en-US" sz="1200" b="1" dirty="0">
                          <a:effectLst/>
                          <a:latin typeface="Helvetica" panose="020B0604020202020204" pitchFamily="34" charset="0"/>
                          <a:ea typeface="Calibri" panose="020F0502020204030204" pitchFamily="34" charset="0"/>
                          <a:cs typeface="Helvetica" panose="020B0604020202020204" pitchFamily="34" charset="0"/>
                        </a:rPr>
                        <a:t>The investigation of sudden unexplained death and sudden cardiac death due to a potentially heritable condition should be overseen by a multidisciplinary team with, as a minimum, appropriate expertise in pediatric and/or adult cardiology, genetics, genetic counseling, and pathology.</a:t>
                      </a:r>
                      <a:endParaRPr lang="en-US" sz="1200" dirty="0">
                        <a:effectLst/>
                        <a:latin typeface="Helvetica" panose="020B0604020202020204" pitchFamily="34" charset="0"/>
                        <a:ea typeface="Calibri" panose="020F0502020204030204" pitchFamily="34" charset="0"/>
                        <a:cs typeface="Helvetica" panose="020B0604020202020204" pitchFamily="34" charset="0"/>
                      </a:endParaRP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4836972"/>
                  </a:ext>
                </a:extLst>
              </a:tr>
              <a:tr h="755966">
                <a:tc>
                  <a:txBody>
                    <a:bodyPr/>
                    <a:lstStyle/>
                    <a:p>
                      <a:pPr algn="ctr">
                        <a:spcBef>
                          <a:spcPts val="300"/>
                        </a:spcBef>
                        <a:spcAft>
                          <a:spcPts val="300"/>
                        </a:spcAft>
                      </a:pPr>
                      <a:r>
                        <a:rPr lang="en-US" sz="1200" b="1" dirty="0">
                          <a:latin typeface="Helvetica" panose="020B0604020202020204" pitchFamily="34" charset="0"/>
                          <a:cs typeface="Helvetica" panose="020B0604020202020204" pitchFamily="34" charset="0"/>
                        </a:rPr>
                        <a:t>1</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Bef>
                          <a:spcPts val="300"/>
                        </a:spcBef>
                        <a:spcAft>
                          <a:spcPts val="300"/>
                        </a:spcAft>
                      </a:pPr>
                      <a:r>
                        <a:rPr lang="en-US" sz="1200" b="1" dirty="0">
                          <a:latin typeface="Helvetica" panose="020B0604020202020204" pitchFamily="34" charset="0"/>
                          <a:cs typeface="Helvetica" panose="020B0604020202020204" pitchFamily="34" charset="0"/>
                        </a:rPr>
                        <a:t>B-NR</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342900" marR="0" lvl="0" indent="-342900" algn="just">
                        <a:lnSpc>
                          <a:spcPct val="107000"/>
                        </a:lnSpc>
                        <a:spcBef>
                          <a:spcPts val="300"/>
                        </a:spcBef>
                        <a:spcAft>
                          <a:spcPts val="600"/>
                        </a:spcAft>
                        <a:buFont typeface="+mj-lt"/>
                        <a:buAutoNum type="arabicPeriod" startAt="2"/>
                      </a:pPr>
                      <a:r>
                        <a:rPr lang="en-US" sz="1200" b="1" dirty="0">
                          <a:effectLst/>
                          <a:latin typeface="Helvetica" panose="020B0604020202020204" pitchFamily="34" charset="0"/>
                          <a:ea typeface="Calibri" panose="020F0502020204030204" pitchFamily="34" charset="0"/>
                          <a:cs typeface="Helvetica" panose="020B0604020202020204" pitchFamily="34" charset="0"/>
                        </a:rPr>
                        <a:t>The investigation of a sudden cardiac arrest survivor where a heritable condition is possible should be overseen by a multidisciplinary team with, as a minimum, appropriate expertise in pediatric and/or adult cardiology, genetics, and genetic counseling.</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0962805"/>
                  </a:ext>
                </a:extLst>
              </a:tr>
            </a:tbl>
          </a:graphicData>
        </a:graphic>
      </p:graphicFrame>
      <p:sp>
        <p:nvSpPr>
          <p:cNvPr id="10" name="Text Placeholder 9">
            <a:extLst>
              <a:ext uri="{FF2B5EF4-FFF2-40B4-BE49-F238E27FC236}">
                <a16:creationId xmlns:a16="http://schemas.microsoft.com/office/drawing/2014/main" id="{59EC4A81-CC73-48B4-B07B-C60554DD0731}"/>
              </a:ext>
            </a:extLst>
          </p:cNvPr>
          <p:cNvSpPr>
            <a:spLocks noGrp="1"/>
          </p:cNvSpPr>
          <p:nvPr>
            <p:ph type="body" sz="quarter" idx="11"/>
          </p:nvPr>
        </p:nvSpPr>
        <p:spPr>
          <a:xfrm>
            <a:off x="1061195" y="380933"/>
            <a:ext cx="7010400" cy="646331"/>
          </a:xfrm>
        </p:spPr>
        <p:txBody>
          <a:bodyPr/>
          <a:lstStyle/>
          <a:p>
            <a:pPr algn="ctr"/>
            <a:r>
              <a:rPr lang="en-US" sz="3600" dirty="0"/>
              <a:t>Multidisciplinary Team</a:t>
            </a:r>
            <a:endParaRPr lang="en-US" dirty="0"/>
          </a:p>
        </p:txBody>
      </p:sp>
      <p:sp>
        <p:nvSpPr>
          <p:cNvPr id="5" name="TextBox 4">
            <a:extLst>
              <a:ext uri="{FF2B5EF4-FFF2-40B4-BE49-F238E27FC236}">
                <a16:creationId xmlns:a16="http://schemas.microsoft.com/office/drawing/2014/main" id="{AEE74B4B-3BD5-488E-8F84-88D5DEE377A3}"/>
              </a:ext>
            </a:extLst>
          </p:cNvPr>
          <p:cNvSpPr txBox="1"/>
          <p:nvPr/>
        </p:nvSpPr>
        <p:spPr>
          <a:xfrm>
            <a:off x="222995" y="4593599"/>
            <a:ext cx="8616205" cy="907941"/>
          </a:xfrm>
          <a:prstGeom prst="rect">
            <a:avLst/>
          </a:prstGeom>
          <a:noFill/>
        </p:spPr>
        <p:txBody>
          <a:bodyPr wrap="square" rtlCol="0">
            <a:spAutoFit/>
          </a:bodyPr>
          <a:lstStyle/>
          <a:p>
            <a:pPr algn="just">
              <a:spcAft>
                <a:spcPts val="600"/>
              </a:spcAft>
            </a:pPr>
            <a:r>
              <a:rPr lang="en-US" sz="1200" b="1" dirty="0">
                <a:latin typeface="Helvetica" panose="020B0604020202020204" pitchFamily="34" charset="0"/>
                <a:cs typeface="Helvetica" panose="020B0604020202020204" pitchFamily="34" charset="0"/>
              </a:rPr>
              <a:t>Synopsis</a:t>
            </a:r>
          </a:p>
          <a:p>
            <a:pPr algn="just"/>
            <a:r>
              <a:rPr lang="en-US" sz="1200" dirty="0">
                <a:latin typeface="Helvetica" panose="020B0604020202020204" pitchFamily="34" charset="0"/>
                <a:cs typeface="Helvetica" panose="020B0604020202020204" pitchFamily="34" charset="0"/>
              </a:rPr>
              <a:t>The cardiac and genetic investigation of sudden unexplained death and resuscitated sudden cardiac arrest should be overseen by a multidisciplinary team with appropriate expertise in this area. Recommendations include adequate resourcing, a dedicated coordinator, strong leadership, and a mutually supportive team that meets regularly.</a:t>
            </a:r>
          </a:p>
        </p:txBody>
      </p:sp>
    </p:spTree>
    <p:extLst>
      <p:ext uri="{BB962C8B-B14F-4D97-AF65-F5344CB8AC3E}">
        <p14:creationId xmlns:p14="http://schemas.microsoft.com/office/powerpoint/2010/main" val="643528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9EC4A81-CC73-48B4-B07B-C60554DD0731}"/>
              </a:ext>
            </a:extLst>
          </p:cNvPr>
          <p:cNvSpPr>
            <a:spLocks noGrp="1"/>
          </p:cNvSpPr>
          <p:nvPr>
            <p:ph type="body" sz="quarter" idx="11"/>
          </p:nvPr>
        </p:nvSpPr>
        <p:spPr>
          <a:xfrm>
            <a:off x="1284754" y="152400"/>
            <a:ext cx="7010400" cy="646331"/>
          </a:xfrm>
        </p:spPr>
        <p:txBody>
          <a:bodyPr/>
          <a:lstStyle/>
          <a:p>
            <a:pPr algn="ctr"/>
            <a:r>
              <a:rPr lang="en-US" sz="3600" dirty="0"/>
              <a:t>Multidisciplinary Team</a:t>
            </a:r>
            <a:endParaRPr lang="en-US" dirty="0"/>
          </a:p>
        </p:txBody>
      </p:sp>
      <p:sp>
        <p:nvSpPr>
          <p:cNvPr id="2" name="TextBox 1">
            <a:extLst>
              <a:ext uri="{FF2B5EF4-FFF2-40B4-BE49-F238E27FC236}">
                <a16:creationId xmlns:a16="http://schemas.microsoft.com/office/drawing/2014/main" id="{25D683D4-B210-4A44-A624-C956940F4DBF}"/>
              </a:ext>
            </a:extLst>
          </p:cNvPr>
          <p:cNvSpPr txBox="1"/>
          <p:nvPr/>
        </p:nvSpPr>
        <p:spPr>
          <a:xfrm>
            <a:off x="685800" y="5867400"/>
            <a:ext cx="8208309" cy="461665"/>
          </a:xfrm>
          <a:prstGeom prst="rect">
            <a:avLst/>
          </a:prstGeom>
          <a:noFill/>
        </p:spPr>
        <p:txBody>
          <a:bodyPr wrap="square" rtlCol="0">
            <a:spAutoFit/>
          </a:bodyPr>
          <a:lstStyle/>
          <a:p>
            <a:pPr lvl="0" defTabSz="463003">
              <a:spcBef>
                <a:spcPct val="0"/>
              </a:spcBef>
            </a:pPr>
            <a:r>
              <a:rPr lang="en-US" sz="1200" b="1" dirty="0">
                <a:solidFill>
                  <a:srgbClr val="004C77"/>
                </a:solidFill>
                <a:latin typeface="Helvetica" pitchFamily="2" charset="0"/>
              </a:rPr>
              <a:t>Referral flow for cardiac genetic investigation of sudden cardiac death (SCD) or resuscitated sudden cardiac arrest (SCA). MDT = multidisciplinary team.</a:t>
            </a:r>
            <a:endParaRPr lang="en-US" sz="1200" dirty="0"/>
          </a:p>
        </p:txBody>
      </p:sp>
      <p:pic>
        <p:nvPicPr>
          <p:cNvPr id="5" name="Picture 4" descr="Diagram, text&#10;&#10;Description automatically generated">
            <a:extLst>
              <a:ext uri="{FF2B5EF4-FFF2-40B4-BE49-F238E27FC236}">
                <a16:creationId xmlns:a16="http://schemas.microsoft.com/office/drawing/2014/main" id="{1BE186AE-8294-43D6-9F64-FE92F5729C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92" y="787525"/>
            <a:ext cx="8942016" cy="5029884"/>
          </a:xfrm>
          <a:prstGeom prst="rect">
            <a:avLst/>
          </a:prstGeom>
        </p:spPr>
      </p:pic>
    </p:spTree>
    <p:extLst>
      <p:ext uri="{BB962C8B-B14F-4D97-AF65-F5344CB8AC3E}">
        <p14:creationId xmlns:p14="http://schemas.microsoft.com/office/powerpoint/2010/main" val="4205174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9EC4A81-CC73-48B4-B07B-C60554DD0731}"/>
              </a:ext>
            </a:extLst>
          </p:cNvPr>
          <p:cNvSpPr>
            <a:spLocks noGrp="1"/>
          </p:cNvSpPr>
          <p:nvPr>
            <p:ph type="body" sz="quarter" idx="11"/>
          </p:nvPr>
        </p:nvSpPr>
        <p:spPr>
          <a:xfrm>
            <a:off x="1284754" y="152400"/>
            <a:ext cx="7010400" cy="646331"/>
          </a:xfrm>
        </p:spPr>
        <p:txBody>
          <a:bodyPr/>
          <a:lstStyle/>
          <a:p>
            <a:pPr algn="ctr"/>
            <a:r>
              <a:rPr lang="en-US" sz="3600" dirty="0"/>
              <a:t>Multidisciplinary Team</a:t>
            </a:r>
            <a:endParaRPr lang="en-US" dirty="0"/>
          </a:p>
        </p:txBody>
      </p:sp>
      <p:pic>
        <p:nvPicPr>
          <p:cNvPr id="4" name="Picture 3" descr="A picture containing table&#10;&#10;Description automatically generated">
            <a:extLst>
              <a:ext uri="{FF2B5EF4-FFF2-40B4-BE49-F238E27FC236}">
                <a16:creationId xmlns:a16="http://schemas.microsoft.com/office/drawing/2014/main" id="{871D2277-D4D2-41CD-874D-59B10B7B45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1316"/>
            <a:ext cx="9144000" cy="5143500"/>
          </a:xfrm>
          <a:prstGeom prst="rect">
            <a:avLst/>
          </a:prstGeom>
        </p:spPr>
      </p:pic>
      <p:sp>
        <p:nvSpPr>
          <p:cNvPr id="2" name="TextBox 1">
            <a:extLst>
              <a:ext uri="{FF2B5EF4-FFF2-40B4-BE49-F238E27FC236}">
                <a16:creationId xmlns:a16="http://schemas.microsoft.com/office/drawing/2014/main" id="{25D683D4-B210-4A44-A624-C956940F4DBF}"/>
              </a:ext>
            </a:extLst>
          </p:cNvPr>
          <p:cNvSpPr txBox="1"/>
          <p:nvPr/>
        </p:nvSpPr>
        <p:spPr>
          <a:xfrm>
            <a:off x="964826" y="5791200"/>
            <a:ext cx="7650256" cy="461665"/>
          </a:xfrm>
          <a:prstGeom prst="rect">
            <a:avLst/>
          </a:prstGeom>
          <a:noFill/>
        </p:spPr>
        <p:txBody>
          <a:bodyPr wrap="square" rtlCol="0">
            <a:spAutoFit/>
          </a:bodyPr>
          <a:lstStyle/>
          <a:p>
            <a:pPr lvl="0" defTabSz="463003">
              <a:spcBef>
                <a:spcPct val="0"/>
              </a:spcBef>
            </a:pPr>
            <a:r>
              <a:rPr lang="en-US" sz="1200" b="1" dirty="0">
                <a:solidFill>
                  <a:srgbClr val="004C77"/>
                </a:solidFill>
                <a:latin typeface="Helvetica" pitchFamily="2" charset="0"/>
              </a:rPr>
              <a:t>Participants in a cardiac genetic service. “Pathologists” includes forensic pathologists. Modified with permission from Elsevier.</a:t>
            </a:r>
            <a:endParaRPr lang="en-US" sz="1200" dirty="0"/>
          </a:p>
        </p:txBody>
      </p:sp>
    </p:spTree>
    <p:extLst>
      <p:ext uri="{BB962C8B-B14F-4D97-AF65-F5344CB8AC3E}">
        <p14:creationId xmlns:p14="http://schemas.microsoft.com/office/powerpoint/2010/main" val="3808831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EB830A8-4721-4CDC-8C24-2C940A048C48}"/>
              </a:ext>
            </a:extLst>
          </p:cNvPr>
          <p:cNvGraphicFramePr>
            <a:graphicFrameLocks noGrp="1"/>
          </p:cNvGraphicFramePr>
          <p:nvPr>
            <p:extLst>
              <p:ext uri="{D42A27DB-BD31-4B8C-83A1-F6EECF244321}">
                <p14:modId xmlns:p14="http://schemas.microsoft.com/office/powerpoint/2010/main" val="3845719019"/>
              </p:ext>
            </p:extLst>
          </p:nvPr>
        </p:nvGraphicFramePr>
        <p:xfrm>
          <a:off x="225238" y="1676699"/>
          <a:ext cx="8610600" cy="2647531"/>
        </p:xfrm>
        <a:graphic>
          <a:graphicData uri="http://schemas.openxmlformats.org/drawingml/2006/table">
            <a:tbl>
              <a:tblPr firstRow="1" firstCol="1" bandRow="1"/>
              <a:tblGrid>
                <a:gridCol w="893552">
                  <a:extLst>
                    <a:ext uri="{9D8B030D-6E8A-4147-A177-3AD203B41FA5}">
                      <a16:colId xmlns:a16="http://schemas.microsoft.com/office/drawing/2014/main" val="1223233257"/>
                    </a:ext>
                  </a:extLst>
                </a:gridCol>
                <a:gridCol w="960405">
                  <a:extLst>
                    <a:ext uri="{9D8B030D-6E8A-4147-A177-3AD203B41FA5}">
                      <a16:colId xmlns:a16="http://schemas.microsoft.com/office/drawing/2014/main" val="2855402979"/>
                    </a:ext>
                  </a:extLst>
                </a:gridCol>
                <a:gridCol w="6756643">
                  <a:extLst>
                    <a:ext uri="{9D8B030D-6E8A-4147-A177-3AD203B41FA5}">
                      <a16:colId xmlns:a16="http://schemas.microsoft.com/office/drawing/2014/main" val="2295122683"/>
                    </a:ext>
                  </a:extLst>
                </a:gridCol>
              </a:tblGrid>
              <a:tr h="0">
                <a:tc gridSpan="3">
                  <a:txBody>
                    <a:bodyPr/>
                    <a:lstStyle/>
                    <a:p>
                      <a:pPr marL="0" marR="0" algn="ctr">
                        <a:lnSpc>
                          <a:spcPct val="107000"/>
                        </a:lnSpc>
                        <a:spcBef>
                          <a:spcPts val="0"/>
                        </a:spcBef>
                        <a:spcAft>
                          <a:spcPts val="800"/>
                        </a:spcAft>
                      </a:pPr>
                      <a:r>
                        <a:rPr lang="en-US" sz="1400" b="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Recommendations for counseling families affected by sudden unexplained death and sudden cardiac arrest</a:t>
                      </a:r>
                      <a:endParaRPr lang="en-US" sz="1400" dirty="0">
                        <a:solidFill>
                          <a:schemeClr val="bg1"/>
                        </a:solidFill>
                        <a:effectLst/>
                        <a:latin typeface="Helvetica" panose="020B0604020202020204" pitchFamily="34" charset="0"/>
                        <a:ea typeface="Calibri" panose="020F0502020204030204" pitchFamily="34" charset="0"/>
                        <a:cs typeface="Helvetica" panose="020B0604020202020204" pitchFamily="34" charset="0"/>
                      </a:endParaRPr>
                    </a:p>
                  </a:txBody>
                  <a:tcPr marL="96118" marR="96118" marT="48035" marB="480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4C7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17798406"/>
                  </a:ext>
                </a:extLst>
              </a:tr>
              <a:tr h="301821">
                <a:tc>
                  <a:txBody>
                    <a:bodyPr/>
                    <a:lstStyle/>
                    <a:p>
                      <a:pPr algn="ctr"/>
                      <a:r>
                        <a:rPr lang="en-US" sz="1200" b="1" dirty="0">
                          <a:latin typeface="Helvetica" panose="020B0604020202020204" pitchFamily="34" charset="0"/>
                          <a:cs typeface="Helvetica" panose="020B0604020202020204" pitchFamily="34" charset="0"/>
                        </a:rPr>
                        <a:t>COR</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latin typeface="Helvetica" panose="020B0604020202020204" pitchFamily="34" charset="0"/>
                          <a:cs typeface="Helvetica" panose="020B0604020202020204" pitchFamily="34" charset="0"/>
                        </a:rPr>
                        <a:t>LOE</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200" b="1" dirty="0">
                          <a:effectLst/>
                          <a:latin typeface="Helvetica" panose="020B0604020202020204" pitchFamily="34" charset="0"/>
                          <a:ea typeface="Calibri" panose="020F0502020204030204" pitchFamily="34" charset="0"/>
                          <a:cs typeface="Helvetica" panose="020B0604020202020204" pitchFamily="34" charset="0"/>
                        </a:rPr>
                        <a:t>Recommendations</a:t>
                      </a:r>
                      <a:endParaRPr lang="en-US" sz="1200" dirty="0">
                        <a:effectLst/>
                        <a:latin typeface="Helvetica" panose="020B0604020202020204" pitchFamily="34" charset="0"/>
                        <a:ea typeface="Calibri" panose="020F0502020204030204" pitchFamily="34" charset="0"/>
                        <a:cs typeface="Helvetica" panose="020B0604020202020204" pitchFamily="34" charset="0"/>
                      </a:endParaRP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0265869"/>
                  </a:ext>
                </a:extLst>
              </a:tr>
              <a:tr h="1102580">
                <a:tc>
                  <a:txBody>
                    <a:bodyPr/>
                    <a:lstStyle/>
                    <a:p>
                      <a:pPr algn="ctr"/>
                      <a:r>
                        <a:rPr lang="en-US" sz="1200" b="1" dirty="0">
                          <a:latin typeface="Helvetica" panose="020B0604020202020204" pitchFamily="34" charset="0"/>
                          <a:cs typeface="Helvetica" panose="020B0604020202020204" pitchFamily="34" charset="0"/>
                        </a:rPr>
                        <a:t>1</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r>
                        <a:rPr lang="en-US" sz="1200" b="1" dirty="0">
                          <a:latin typeface="Helvetica" panose="020B0604020202020204" pitchFamily="34" charset="0"/>
                          <a:cs typeface="Helvetica" panose="020B0604020202020204" pitchFamily="34" charset="0"/>
                        </a:rPr>
                        <a:t>B-NR</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342900" marR="0" lvl="0" indent="-342900" algn="just">
                        <a:lnSpc>
                          <a:spcPct val="107000"/>
                        </a:lnSpc>
                        <a:spcBef>
                          <a:spcPts val="0"/>
                        </a:spcBef>
                        <a:spcAft>
                          <a:spcPts val="0"/>
                        </a:spcAft>
                        <a:buFont typeface="+mj-lt"/>
                        <a:buAutoNum type="arabicPeriod"/>
                      </a:pPr>
                      <a:r>
                        <a:rPr lang="en-US" sz="1200" b="1" dirty="0">
                          <a:effectLst/>
                          <a:latin typeface="Helvetica" panose="020B0604020202020204" pitchFamily="34" charset="0"/>
                          <a:ea typeface="Calibri" panose="020F0502020204030204" pitchFamily="34" charset="0"/>
                          <a:cs typeface="Helvetica" panose="020B0604020202020204" pitchFamily="34" charset="0"/>
                        </a:rPr>
                        <a:t>Genetic counseling is strongly recommended for all families where there has been a sudden unexplained death or resuscitated sudden cardiac arrest and a heritable cause is suspected, and should include antemortem and postmortem data collection and evaluation, so that risks, benefits, results, and the clinical significance of genetic testing can be discussed.</a:t>
                      </a:r>
                      <a:endParaRPr lang="en-US" sz="1200" dirty="0">
                        <a:effectLst/>
                        <a:latin typeface="Helvetica" panose="020B0604020202020204" pitchFamily="34" charset="0"/>
                        <a:ea typeface="Calibri" panose="020F0502020204030204" pitchFamily="34" charset="0"/>
                        <a:cs typeface="Helvetica" panose="020B0604020202020204" pitchFamily="34" charset="0"/>
                      </a:endParaRP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4836972"/>
                  </a:ext>
                </a:extLst>
              </a:tr>
              <a:tr h="707068">
                <a:tc>
                  <a:txBody>
                    <a:bodyPr/>
                    <a:lstStyle/>
                    <a:p>
                      <a:pPr algn="ctr"/>
                      <a:r>
                        <a:rPr lang="en-US" sz="1200" b="1" dirty="0">
                          <a:latin typeface="Helvetica" panose="020B0604020202020204" pitchFamily="34" charset="0"/>
                          <a:cs typeface="Helvetica" panose="020B0604020202020204" pitchFamily="34" charset="0"/>
                        </a:rPr>
                        <a:t>1</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r>
                        <a:rPr lang="en-US" sz="1200" b="1" dirty="0">
                          <a:latin typeface="Helvetica" panose="020B0604020202020204" pitchFamily="34" charset="0"/>
                          <a:cs typeface="Helvetica" panose="020B0604020202020204" pitchFamily="34" charset="0"/>
                        </a:rPr>
                        <a:t>C-EO</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342900" marR="0" lvl="0" indent="-342900" algn="just">
                        <a:lnSpc>
                          <a:spcPct val="107000"/>
                        </a:lnSpc>
                        <a:spcBef>
                          <a:spcPts val="0"/>
                        </a:spcBef>
                        <a:spcAft>
                          <a:spcPts val="0"/>
                        </a:spcAft>
                        <a:buFont typeface="+mj-lt"/>
                        <a:buAutoNum type="arabicPeriod" startAt="2"/>
                      </a:pPr>
                      <a:r>
                        <a:rPr lang="en-US" sz="1200" b="1" dirty="0">
                          <a:effectLst/>
                          <a:latin typeface="Helvetica" panose="020B0604020202020204" pitchFamily="34" charset="0"/>
                          <a:ea typeface="Calibri" panose="020F0502020204030204" pitchFamily="34" charset="0"/>
                          <a:cs typeface="Helvetica" panose="020B0604020202020204" pitchFamily="34" charset="0"/>
                        </a:rPr>
                        <a:t>It is recommended that genetic testing in families where a sudden unexplained death or resuscitated sudden cardiac arrest due to a heritable cause is suspected is performed only with appropriate genetic counseling.</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127869"/>
                  </a:ext>
                </a:extLst>
              </a:tr>
            </a:tbl>
          </a:graphicData>
        </a:graphic>
      </p:graphicFrame>
      <p:sp>
        <p:nvSpPr>
          <p:cNvPr id="10" name="Text Placeholder 9">
            <a:extLst>
              <a:ext uri="{FF2B5EF4-FFF2-40B4-BE49-F238E27FC236}">
                <a16:creationId xmlns:a16="http://schemas.microsoft.com/office/drawing/2014/main" id="{59EC4A81-CC73-48B4-B07B-C60554DD0731}"/>
              </a:ext>
            </a:extLst>
          </p:cNvPr>
          <p:cNvSpPr>
            <a:spLocks noGrp="1"/>
          </p:cNvSpPr>
          <p:nvPr>
            <p:ph type="body" sz="quarter" idx="11"/>
          </p:nvPr>
        </p:nvSpPr>
        <p:spPr>
          <a:xfrm>
            <a:off x="156882" y="304800"/>
            <a:ext cx="8724900" cy="1200329"/>
          </a:xfrm>
        </p:spPr>
        <p:txBody>
          <a:bodyPr/>
          <a:lstStyle/>
          <a:p>
            <a:pPr algn="ctr"/>
            <a:r>
              <a:rPr lang="en-US" sz="3600" dirty="0"/>
              <a:t>Counseling Families, the Bereaved and the Nearly Bereaved</a:t>
            </a:r>
          </a:p>
        </p:txBody>
      </p:sp>
      <p:sp>
        <p:nvSpPr>
          <p:cNvPr id="4" name="TextBox 3">
            <a:extLst>
              <a:ext uri="{FF2B5EF4-FFF2-40B4-BE49-F238E27FC236}">
                <a16:creationId xmlns:a16="http://schemas.microsoft.com/office/drawing/2014/main" id="{D7B70060-D850-4EA2-AB53-F062CB4B6BF9}"/>
              </a:ext>
            </a:extLst>
          </p:cNvPr>
          <p:cNvSpPr txBox="1"/>
          <p:nvPr/>
        </p:nvSpPr>
        <p:spPr>
          <a:xfrm>
            <a:off x="225238" y="4419600"/>
            <a:ext cx="8656544" cy="1831271"/>
          </a:xfrm>
          <a:prstGeom prst="rect">
            <a:avLst/>
          </a:prstGeom>
          <a:noFill/>
        </p:spPr>
        <p:txBody>
          <a:bodyPr wrap="square" rtlCol="0">
            <a:spAutoFit/>
          </a:bodyPr>
          <a:lstStyle/>
          <a:p>
            <a:pPr algn="just">
              <a:spcAft>
                <a:spcPts val="600"/>
              </a:spcAft>
            </a:pPr>
            <a:r>
              <a:rPr lang="en-US" sz="1200" b="1" dirty="0">
                <a:latin typeface="Helvetica" panose="020B0604020202020204" pitchFamily="34" charset="0"/>
                <a:cs typeface="Helvetica" panose="020B0604020202020204" pitchFamily="34" charset="0"/>
              </a:rPr>
              <a:t>Synopsis</a:t>
            </a:r>
          </a:p>
          <a:p>
            <a:pPr algn="just"/>
            <a:r>
              <a:rPr lang="en-US" sz="1200" spc="-10" dirty="0">
                <a:latin typeface="Helvetica" panose="020B0604020202020204" pitchFamily="34" charset="0"/>
                <a:cs typeface="Helvetica" panose="020B0604020202020204" pitchFamily="34" charset="0"/>
              </a:rPr>
              <a:t>Genetic counseling of patients and their families with genetic conditions is recommended, including those with sudden cardiac death or resuscitated sudden cardiac arrest where a genetic cause is suspected. Key aspects of the process include discussion of inheritance risks, education and awareness, pre- and post-test genetic counseling, interpretation of genetic results, taking a family history, coordination of clinical screening, and psychosocial support. Genetic counseling is focused on both information provision and psychosocial support and together has been shown to improve knowledge and recall; promote healthy adjustment, empowerment, and behavioral change; increase satisfaction with decision-making; and reduce anxiety and worry. While genetic counseling is a process often performed by a variety of health professionals, ideally a specifically trained genetic counselor or genetic nurse with appropriate skills in information provision and psychosocial support would perform this role.</a:t>
            </a:r>
          </a:p>
        </p:txBody>
      </p:sp>
    </p:spTree>
    <p:extLst>
      <p:ext uri="{BB962C8B-B14F-4D97-AF65-F5344CB8AC3E}">
        <p14:creationId xmlns:p14="http://schemas.microsoft.com/office/powerpoint/2010/main" val="2530563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9EC4A81-CC73-48B4-B07B-C60554DD0731}"/>
              </a:ext>
            </a:extLst>
          </p:cNvPr>
          <p:cNvSpPr>
            <a:spLocks noGrp="1"/>
          </p:cNvSpPr>
          <p:nvPr>
            <p:ph type="body" sz="quarter" idx="11"/>
          </p:nvPr>
        </p:nvSpPr>
        <p:spPr>
          <a:xfrm>
            <a:off x="304800" y="152400"/>
            <a:ext cx="8582585" cy="707886"/>
          </a:xfrm>
        </p:spPr>
        <p:txBody>
          <a:bodyPr/>
          <a:lstStyle/>
          <a:p>
            <a:pPr algn="ctr"/>
            <a:r>
              <a:rPr lang="en-US" sz="2000" dirty="0"/>
              <a:t>Key Goals of Genetic Counseling Following Sudden Cardiac Death/Resuscitated Sudden Cardiac Arrest</a:t>
            </a:r>
          </a:p>
        </p:txBody>
      </p:sp>
      <p:graphicFrame>
        <p:nvGraphicFramePr>
          <p:cNvPr id="5" name="Table 4">
            <a:extLst>
              <a:ext uri="{FF2B5EF4-FFF2-40B4-BE49-F238E27FC236}">
                <a16:creationId xmlns:a16="http://schemas.microsoft.com/office/drawing/2014/main" id="{97585C63-A14E-4323-BA20-C52CE68C91D1}"/>
              </a:ext>
            </a:extLst>
          </p:cNvPr>
          <p:cNvGraphicFramePr>
            <a:graphicFrameLocks noGrp="1"/>
          </p:cNvGraphicFramePr>
          <p:nvPr>
            <p:extLst>
              <p:ext uri="{D42A27DB-BD31-4B8C-83A1-F6EECF244321}">
                <p14:modId xmlns:p14="http://schemas.microsoft.com/office/powerpoint/2010/main" val="234174963"/>
              </p:ext>
            </p:extLst>
          </p:nvPr>
        </p:nvGraphicFramePr>
        <p:xfrm>
          <a:off x="256615" y="914400"/>
          <a:ext cx="8630770" cy="5297223"/>
        </p:xfrm>
        <a:graphic>
          <a:graphicData uri="http://schemas.openxmlformats.org/drawingml/2006/table">
            <a:tbl>
              <a:tblPr firstRow="1" firstCol="1" bandRow="1">
                <a:tableStyleId>{3B4B98B0-60AC-42C2-AFA5-B58CD77FA1E5}</a:tableStyleId>
              </a:tblPr>
              <a:tblGrid>
                <a:gridCol w="2234524">
                  <a:extLst>
                    <a:ext uri="{9D8B030D-6E8A-4147-A177-3AD203B41FA5}">
                      <a16:colId xmlns:a16="http://schemas.microsoft.com/office/drawing/2014/main" val="3651497353"/>
                    </a:ext>
                  </a:extLst>
                </a:gridCol>
                <a:gridCol w="6396246">
                  <a:extLst>
                    <a:ext uri="{9D8B030D-6E8A-4147-A177-3AD203B41FA5}">
                      <a16:colId xmlns:a16="http://schemas.microsoft.com/office/drawing/2014/main" val="833589382"/>
                    </a:ext>
                  </a:extLst>
                </a:gridCol>
              </a:tblGrid>
              <a:tr h="304800">
                <a:tc>
                  <a:txBody>
                    <a:bodyPr/>
                    <a:lstStyle/>
                    <a:p>
                      <a:pPr marL="0" marR="0" algn="ctr">
                        <a:spcBef>
                          <a:spcPts val="300"/>
                        </a:spcBef>
                        <a:spcAft>
                          <a:spcPts val="300"/>
                        </a:spcAft>
                      </a:pPr>
                      <a:r>
                        <a:rPr lang="en-US" sz="1400" dirty="0">
                          <a:effectLst/>
                        </a:rPr>
                        <a:t>Goal</a:t>
                      </a:r>
                      <a:endParaRPr lang="en-US" sz="1400"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endParaRPr>
                    </a:p>
                  </a:txBody>
                  <a:tcPr marL="39489" marR="39489" marT="0" marB="0" anchor="ctr"/>
                </a:tc>
                <a:tc>
                  <a:txBody>
                    <a:bodyPr/>
                    <a:lstStyle/>
                    <a:p>
                      <a:pPr marL="0" marR="0" algn="ctr">
                        <a:spcBef>
                          <a:spcPts val="300"/>
                        </a:spcBef>
                        <a:spcAft>
                          <a:spcPts val="300"/>
                        </a:spcAft>
                      </a:pPr>
                      <a:r>
                        <a:rPr lang="en-US" sz="1400" dirty="0">
                          <a:effectLst/>
                        </a:rPr>
                        <a:t>Description</a:t>
                      </a:r>
                      <a:endParaRPr lang="en-US" sz="1400"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endParaRPr>
                    </a:p>
                  </a:txBody>
                  <a:tcPr marL="39489" marR="39489" marT="0" marB="0" anchor="ctr"/>
                </a:tc>
                <a:extLst>
                  <a:ext uri="{0D108BD9-81ED-4DB2-BD59-A6C34878D82A}">
                    <a16:rowId xmlns:a16="http://schemas.microsoft.com/office/drawing/2014/main" val="3240280443"/>
                  </a:ext>
                </a:extLst>
              </a:tr>
              <a:tr h="239422">
                <a:tc>
                  <a:txBody>
                    <a:bodyPr/>
                    <a:lstStyle/>
                    <a:p>
                      <a:pPr marL="0" marR="0" algn="l">
                        <a:spcBef>
                          <a:spcPts val="0"/>
                        </a:spcBef>
                        <a:spcAft>
                          <a:spcPts val="0"/>
                        </a:spcAft>
                      </a:pPr>
                      <a:r>
                        <a:rPr lang="en-US" sz="1200" dirty="0">
                          <a:effectLst/>
                        </a:rPr>
                        <a:t>Genetic counseling about inheritance risks</a:t>
                      </a:r>
                      <a:endParaRPr lang="en-US" sz="1200" b="1" dirty="0">
                        <a:effectLst/>
                        <a:latin typeface="Helvetica" panose="020B0604020202020204" pitchFamily="34" charset="0"/>
                        <a:ea typeface="Times New Roman" panose="02020603050405020304" pitchFamily="18" charset="0"/>
                        <a:cs typeface="Helvetica" panose="020B0604020202020204" pitchFamily="34" charset="0"/>
                      </a:endParaRPr>
                    </a:p>
                  </a:txBody>
                  <a:tcPr marL="39489" marR="39489" marT="0" marB="0" anchor="ctr"/>
                </a:tc>
                <a:tc>
                  <a:txBody>
                    <a:bodyPr/>
                    <a:lstStyle/>
                    <a:p>
                      <a:pPr marL="0" marR="0" algn="just">
                        <a:spcBef>
                          <a:spcPts val="0"/>
                        </a:spcBef>
                        <a:spcAft>
                          <a:spcPts val="0"/>
                        </a:spcAft>
                      </a:pPr>
                      <a:r>
                        <a:rPr lang="en-US" sz="1100" dirty="0">
                          <a:effectLst/>
                        </a:rPr>
                        <a:t>Provide information tailored specifically to the family about their inheritance risks.</a:t>
                      </a:r>
                      <a:endParaRPr lang="en-US" sz="1100" dirty="0">
                        <a:solidFill>
                          <a:schemeClr val="tx1"/>
                        </a:solidFill>
                        <a:effectLst/>
                        <a:latin typeface="Helvetica" panose="020B0604020202020204" pitchFamily="34" charset="0"/>
                        <a:ea typeface="Times New Roman" panose="02020603050405020304" pitchFamily="18" charset="0"/>
                        <a:cs typeface="Helvetica" panose="020B0604020202020204" pitchFamily="34" charset="0"/>
                      </a:endParaRPr>
                    </a:p>
                  </a:txBody>
                  <a:tcPr marL="39489" marR="39489" marT="0" marB="0" anchor="ctr"/>
                </a:tc>
                <a:extLst>
                  <a:ext uri="{0D108BD9-81ED-4DB2-BD59-A6C34878D82A}">
                    <a16:rowId xmlns:a16="http://schemas.microsoft.com/office/drawing/2014/main" val="3007230106"/>
                  </a:ext>
                </a:extLst>
              </a:tr>
              <a:tr h="725223">
                <a:tc>
                  <a:txBody>
                    <a:bodyPr/>
                    <a:lstStyle/>
                    <a:p>
                      <a:pPr marL="0" marR="0">
                        <a:spcBef>
                          <a:spcPts val="0"/>
                        </a:spcBef>
                        <a:spcAft>
                          <a:spcPts val="0"/>
                        </a:spcAft>
                      </a:pPr>
                      <a:r>
                        <a:rPr lang="en-US" sz="1200" dirty="0">
                          <a:effectLst/>
                        </a:rPr>
                        <a:t>Provide education and awareness</a:t>
                      </a:r>
                      <a:endParaRPr lang="en-US" sz="1200" b="1" dirty="0">
                        <a:effectLst/>
                        <a:latin typeface="Helvetica" panose="020B0604020202020204" pitchFamily="34" charset="0"/>
                        <a:ea typeface="Times New Roman" panose="02020603050405020304" pitchFamily="18" charset="0"/>
                        <a:cs typeface="Helvetica" panose="020B0604020202020204" pitchFamily="34" charset="0"/>
                      </a:endParaRPr>
                    </a:p>
                  </a:txBody>
                  <a:tcPr marL="39489" marR="39489" marT="0" marB="0" anchor="ctr"/>
                </a:tc>
                <a:tc>
                  <a:txBody>
                    <a:bodyPr/>
                    <a:lstStyle/>
                    <a:p>
                      <a:pPr marL="0" marR="0" algn="just">
                        <a:spcBef>
                          <a:spcPts val="0"/>
                        </a:spcBef>
                        <a:spcAft>
                          <a:spcPts val="0"/>
                        </a:spcAft>
                      </a:pPr>
                      <a:r>
                        <a:rPr lang="en-US" sz="1100" dirty="0">
                          <a:effectLst/>
                        </a:rPr>
                        <a:t>Educate about inheritance risks, the need for clinical surveillance, and options for genetic testing to allow the family to make subsequent important medical decisions. Conveying information is not straightforward, given varying health literacy and competing health concerns; however, genetic counseling can support effective communication.</a:t>
                      </a:r>
                      <a:r>
                        <a:rPr lang="en-US" sz="1100" baseline="30000" dirty="0">
                          <a:effectLst/>
                        </a:rPr>
                        <a:t> </a:t>
                      </a:r>
                      <a:r>
                        <a:rPr lang="en-US" sz="1100" dirty="0">
                          <a:effectLst/>
                        </a:rPr>
                        <a:t>Genetic counseling can also include connection of families with advocacy organizations and relevant research studies.</a:t>
                      </a:r>
                      <a:endParaRPr lang="en-US" sz="1100" dirty="0">
                        <a:solidFill>
                          <a:schemeClr val="tx1"/>
                        </a:solidFill>
                        <a:effectLst/>
                        <a:latin typeface="Helvetica" panose="020B0604020202020204" pitchFamily="34" charset="0"/>
                        <a:ea typeface="Times New Roman" panose="02020603050405020304" pitchFamily="18" charset="0"/>
                        <a:cs typeface="Helvetica" panose="020B0604020202020204" pitchFamily="34" charset="0"/>
                      </a:endParaRPr>
                    </a:p>
                  </a:txBody>
                  <a:tcPr marL="39489" marR="39489" marT="0" marB="0" anchor="ctr"/>
                </a:tc>
                <a:extLst>
                  <a:ext uri="{0D108BD9-81ED-4DB2-BD59-A6C34878D82A}">
                    <a16:rowId xmlns:a16="http://schemas.microsoft.com/office/drawing/2014/main" val="2894949707"/>
                  </a:ext>
                </a:extLst>
              </a:tr>
              <a:tr h="725223">
                <a:tc>
                  <a:txBody>
                    <a:bodyPr/>
                    <a:lstStyle/>
                    <a:p>
                      <a:pPr marL="0" marR="0">
                        <a:spcBef>
                          <a:spcPts val="0"/>
                        </a:spcBef>
                        <a:spcAft>
                          <a:spcPts val="0"/>
                        </a:spcAft>
                      </a:pPr>
                      <a:r>
                        <a:rPr lang="en-US" sz="1200" dirty="0">
                          <a:effectLst/>
                        </a:rPr>
                        <a:t>Pre- and post-test genetic counseling</a:t>
                      </a:r>
                      <a:endParaRPr lang="en-US" sz="1100" b="1" dirty="0">
                        <a:effectLst/>
                        <a:latin typeface="Helvetica" panose="020B0604020202020204" pitchFamily="34" charset="0"/>
                        <a:ea typeface="Times New Roman" panose="02020603050405020304" pitchFamily="18" charset="0"/>
                        <a:cs typeface="Helvetica" panose="020B0604020202020204" pitchFamily="34" charset="0"/>
                      </a:endParaRPr>
                    </a:p>
                  </a:txBody>
                  <a:tcPr marL="39489" marR="39489" marT="0" marB="0" anchor="ctr"/>
                </a:tc>
                <a:tc>
                  <a:txBody>
                    <a:bodyPr/>
                    <a:lstStyle/>
                    <a:p>
                      <a:pPr marL="0" marR="0" algn="just">
                        <a:spcBef>
                          <a:spcPts val="0"/>
                        </a:spcBef>
                        <a:spcAft>
                          <a:spcPts val="0"/>
                        </a:spcAft>
                      </a:pPr>
                      <a:r>
                        <a:rPr lang="en-US" sz="1100" dirty="0">
                          <a:effectLst/>
                        </a:rPr>
                        <a:t>Explain the process and discuss the options of genetic testing, all possible outcomes of testing, implications for patients and/or their family members, and worries and fears about testing; ensure consideration of all possible results and implications.</a:t>
                      </a:r>
                      <a:r>
                        <a:rPr lang="en-US" sz="1100" baseline="30000" dirty="0">
                          <a:effectLst/>
                        </a:rPr>
                        <a:t> </a:t>
                      </a:r>
                      <a:r>
                        <a:rPr lang="en-US" sz="1100" dirty="0">
                          <a:effectLst/>
                        </a:rPr>
                        <a:t>Care should be taken in conveying test results of uncertain significance,</a:t>
                      </a:r>
                      <a:r>
                        <a:rPr lang="en-US" sz="1100" baseline="30000" dirty="0">
                          <a:effectLst/>
                        </a:rPr>
                        <a:t> </a:t>
                      </a:r>
                      <a:r>
                        <a:rPr lang="en-US" sz="1100" dirty="0">
                          <a:effectLst/>
                        </a:rPr>
                        <a:t>specifically ensuring adequate understanding and confidence to communicate key risk information to family members.</a:t>
                      </a:r>
                      <a:endParaRPr lang="en-US" sz="1100" dirty="0">
                        <a:solidFill>
                          <a:schemeClr val="tx1"/>
                        </a:solidFill>
                        <a:effectLst/>
                        <a:latin typeface="Helvetica" panose="020B0604020202020204" pitchFamily="34" charset="0"/>
                        <a:ea typeface="Times New Roman" panose="02020603050405020304" pitchFamily="18" charset="0"/>
                        <a:cs typeface="Helvetica" panose="020B0604020202020204" pitchFamily="34" charset="0"/>
                      </a:endParaRPr>
                    </a:p>
                  </a:txBody>
                  <a:tcPr marL="39489" marR="39489" marT="0" marB="0" anchor="ctr"/>
                </a:tc>
                <a:extLst>
                  <a:ext uri="{0D108BD9-81ED-4DB2-BD59-A6C34878D82A}">
                    <a16:rowId xmlns:a16="http://schemas.microsoft.com/office/drawing/2014/main" val="1044611992"/>
                  </a:ext>
                </a:extLst>
              </a:tr>
              <a:tr h="725223">
                <a:tc>
                  <a:txBody>
                    <a:bodyPr/>
                    <a:lstStyle/>
                    <a:p>
                      <a:pPr marL="0" marR="0">
                        <a:spcBef>
                          <a:spcPts val="0"/>
                        </a:spcBef>
                        <a:spcAft>
                          <a:spcPts val="0"/>
                        </a:spcAft>
                      </a:pPr>
                      <a:r>
                        <a:rPr lang="en-US" sz="1200" dirty="0">
                          <a:effectLst/>
                        </a:rPr>
                        <a:t>Pre- and post-test genetic counseling for cascade testing of asymptomatic relatives</a:t>
                      </a:r>
                      <a:endParaRPr lang="en-US" sz="1200" b="1" dirty="0">
                        <a:effectLst/>
                        <a:latin typeface="Helvetica" panose="020B0604020202020204" pitchFamily="34" charset="0"/>
                        <a:ea typeface="Times New Roman" panose="02020603050405020304" pitchFamily="18" charset="0"/>
                        <a:cs typeface="Helvetica" panose="020B0604020202020204" pitchFamily="34" charset="0"/>
                      </a:endParaRPr>
                    </a:p>
                  </a:txBody>
                  <a:tcPr marL="39489" marR="39489" marT="0" marB="0" anchor="ctr"/>
                </a:tc>
                <a:tc>
                  <a:txBody>
                    <a:bodyPr/>
                    <a:lstStyle/>
                    <a:p>
                      <a:pPr marL="0" marR="0" algn="just">
                        <a:spcBef>
                          <a:spcPts val="0"/>
                        </a:spcBef>
                        <a:spcAft>
                          <a:spcPts val="0"/>
                        </a:spcAft>
                      </a:pPr>
                      <a:r>
                        <a:rPr lang="en-US" sz="1100" dirty="0">
                          <a:effectLst/>
                        </a:rPr>
                        <a:t>There are ethical, legal, and social implications when considering cascade genetic testing of asymptomatic at-risk relatives. Careful pre-test genetic counseling should explore the individual’s feelings toward their risk, how they might feel if they are gene positive or gene negative, and implications for their own health and clinical management based on their genetic result. Discussion about the potential for reclassification of the genetic result is also important.</a:t>
                      </a:r>
                      <a:endParaRPr lang="en-US" sz="1100" dirty="0">
                        <a:solidFill>
                          <a:schemeClr val="tx1"/>
                        </a:solidFill>
                        <a:effectLst/>
                        <a:latin typeface="Helvetica" panose="020B0604020202020204" pitchFamily="34" charset="0"/>
                        <a:ea typeface="Times New Roman" panose="02020603050405020304" pitchFamily="18" charset="0"/>
                        <a:cs typeface="Helvetica" panose="020B0604020202020204" pitchFamily="34" charset="0"/>
                      </a:endParaRPr>
                    </a:p>
                  </a:txBody>
                  <a:tcPr marL="39489" marR="39489" marT="0" marB="0" anchor="ctr"/>
                </a:tc>
                <a:extLst>
                  <a:ext uri="{0D108BD9-81ED-4DB2-BD59-A6C34878D82A}">
                    <a16:rowId xmlns:a16="http://schemas.microsoft.com/office/drawing/2014/main" val="970352945"/>
                  </a:ext>
                </a:extLst>
              </a:tr>
              <a:tr h="634570">
                <a:tc>
                  <a:txBody>
                    <a:bodyPr/>
                    <a:lstStyle/>
                    <a:p>
                      <a:pPr marL="0" marR="0">
                        <a:spcBef>
                          <a:spcPts val="0"/>
                        </a:spcBef>
                        <a:spcAft>
                          <a:spcPts val="0"/>
                        </a:spcAft>
                      </a:pPr>
                      <a:r>
                        <a:rPr lang="en-US" sz="1200" dirty="0">
                          <a:effectLst/>
                        </a:rPr>
                        <a:t>Provide input regarding classification of genetic variants</a:t>
                      </a:r>
                      <a:endParaRPr lang="en-US" sz="1200" b="1" dirty="0">
                        <a:effectLst/>
                        <a:latin typeface="Helvetica" panose="020B0604020202020204" pitchFamily="34" charset="0"/>
                        <a:ea typeface="Times New Roman" panose="02020603050405020304" pitchFamily="18" charset="0"/>
                        <a:cs typeface="Helvetica" panose="020B0604020202020204" pitchFamily="34" charset="0"/>
                      </a:endParaRPr>
                    </a:p>
                  </a:txBody>
                  <a:tcPr marL="39489" marR="39489" marT="0" marB="0" anchor="ctr"/>
                </a:tc>
                <a:tc>
                  <a:txBody>
                    <a:bodyPr/>
                    <a:lstStyle/>
                    <a:p>
                      <a:pPr marL="0" marR="0" algn="just">
                        <a:spcBef>
                          <a:spcPts val="0"/>
                        </a:spcBef>
                        <a:spcAft>
                          <a:spcPts val="0"/>
                        </a:spcAft>
                      </a:pPr>
                      <a:r>
                        <a:rPr lang="en-US" sz="1100" dirty="0">
                          <a:effectLst/>
                        </a:rPr>
                        <a:t>Knowledge of variant and gene curation processes will enable review of any genetic test findings at all stages of family management.</a:t>
                      </a:r>
                      <a:r>
                        <a:rPr lang="en-US" sz="1100" baseline="30000" dirty="0">
                          <a:effectLst/>
                        </a:rPr>
                        <a:t> </a:t>
                      </a:r>
                      <a:r>
                        <a:rPr lang="en-US" sz="1100" dirty="0">
                          <a:effectLst/>
                        </a:rPr>
                        <a:t>Clinicians involved in family management (including genetic counselors) are more likely to provide conservative variant classifications compared to clinical laboratories,</a:t>
                      </a:r>
                      <a:r>
                        <a:rPr lang="en-US" sz="1100" baseline="30000" dirty="0">
                          <a:effectLst/>
                        </a:rPr>
                        <a:t> </a:t>
                      </a:r>
                      <a:r>
                        <a:rPr lang="en-US" sz="1100" dirty="0">
                          <a:effectLst/>
                        </a:rPr>
                        <a:t>and processes to guarantee regular review of variants will ensure appropriate reclassifications are made.</a:t>
                      </a:r>
                      <a:endParaRPr lang="en-US" sz="1100" dirty="0">
                        <a:solidFill>
                          <a:schemeClr val="tx1"/>
                        </a:solidFill>
                        <a:effectLst/>
                        <a:latin typeface="Helvetica" panose="020B0604020202020204" pitchFamily="34" charset="0"/>
                        <a:ea typeface="Times New Roman" panose="02020603050405020304" pitchFamily="18" charset="0"/>
                        <a:cs typeface="Helvetica" panose="020B0604020202020204" pitchFamily="34" charset="0"/>
                      </a:endParaRPr>
                    </a:p>
                  </a:txBody>
                  <a:tcPr marL="39489" marR="39489" marT="0" marB="0" anchor="ctr"/>
                </a:tc>
                <a:extLst>
                  <a:ext uri="{0D108BD9-81ED-4DB2-BD59-A6C34878D82A}">
                    <a16:rowId xmlns:a16="http://schemas.microsoft.com/office/drawing/2014/main" val="873090884"/>
                  </a:ext>
                </a:extLst>
              </a:tr>
              <a:tr h="453264">
                <a:tc>
                  <a:txBody>
                    <a:bodyPr/>
                    <a:lstStyle/>
                    <a:p>
                      <a:pPr marL="0" marR="0">
                        <a:spcBef>
                          <a:spcPts val="0"/>
                        </a:spcBef>
                        <a:spcAft>
                          <a:spcPts val="0"/>
                        </a:spcAft>
                      </a:pPr>
                      <a:r>
                        <a:rPr lang="en-US" sz="1200" dirty="0">
                          <a:effectLst/>
                        </a:rPr>
                        <a:t>Obtain detailed three-generation family history and confirm details</a:t>
                      </a:r>
                      <a:endParaRPr lang="en-US" sz="1200" b="1" dirty="0">
                        <a:effectLst/>
                        <a:latin typeface="Helvetica" panose="020B0604020202020204" pitchFamily="34" charset="0"/>
                        <a:ea typeface="Times New Roman" panose="02020603050405020304" pitchFamily="18" charset="0"/>
                        <a:cs typeface="Helvetica" panose="020B0604020202020204" pitchFamily="34" charset="0"/>
                      </a:endParaRPr>
                    </a:p>
                  </a:txBody>
                  <a:tcPr marL="39489" marR="39489" marT="0" marB="0" anchor="ctr"/>
                </a:tc>
                <a:tc>
                  <a:txBody>
                    <a:bodyPr/>
                    <a:lstStyle/>
                    <a:p>
                      <a:pPr marL="0" marR="0" algn="just">
                        <a:spcBef>
                          <a:spcPts val="0"/>
                        </a:spcBef>
                        <a:spcAft>
                          <a:spcPts val="0"/>
                        </a:spcAft>
                      </a:pPr>
                      <a:r>
                        <a:rPr lang="en-US" sz="1100" dirty="0">
                          <a:effectLst/>
                        </a:rPr>
                        <a:t>Record family history information in a pedigree and interpret the information and the risk posed to family members. Taking a detailed family history can allow development of rapport, elucidate family relationships and social circumstances, and inform clinical care.</a:t>
                      </a:r>
                      <a:endParaRPr lang="en-US" sz="1100" dirty="0">
                        <a:solidFill>
                          <a:schemeClr val="tx1"/>
                        </a:solidFill>
                        <a:effectLst/>
                        <a:latin typeface="Helvetica" panose="020B0604020202020204" pitchFamily="34" charset="0"/>
                        <a:ea typeface="Times New Roman" panose="02020603050405020304" pitchFamily="18" charset="0"/>
                        <a:cs typeface="Helvetica" panose="020B0604020202020204" pitchFamily="34" charset="0"/>
                      </a:endParaRPr>
                    </a:p>
                  </a:txBody>
                  <a:tcPr marL="39489" marR="39489" marT="0" marB="0" anchor="ctr"/>
                </a:tc>
                <a:extLst>
                  <a:ext uri="{0D108BD9-81ED-4DB2-BD59-A6C34878D82A}">
                    <a16:rowId xmlns:a16="http://schemas.microsoft.com/office/drawing/2014/main" val="1777523630"/>
                  </a:ext>
                </a:extLst>
              </a:tr>
              <a:tr h="362611">
                <a:tc>
                  <a:txBody>
                    <a:bodyPr/>
                    <a:lstStyle/>
                    <a:p>
                      <a:pPr marL="0" marR="0">
                        <a:spcBef>
                          <a:spcPts val="0"/>
                        </a:spcBef>
                        <a:spcAft>
                          <a:spcPts val="0"/>
                        </a:spcAft>
                      </a:pPr>
                      <a:r>
                        <a:rPr lang="en-US" sz="1200" dirty="0">
                          <a:effectLst/>
                        </a:rPr>
                        <a:t>Assist with coordination of family clinical screening</a:t>
                      </a:r>
                      <a:endParaRPr lang="en-US" sz="1200" b="1" dirty="0">
                        <a:effectLst/>
                        <a:latin typeface="Helvetica" panose="020B0604020202020204" pitchFamily="34" charset="0"/>
                        <a:ea typeface="Times New Roman" panose="02020603050405020304" pitchFamily="18" charset="0"/>
                        <a:cs typeface="Helvetica" panose="020B0604020202020204" pitchFamily="34" charset="0"/>
                      </a:endParaRPr>
                    </a:p>
                  </a:txBody>
                  <a:tcPr marL="39489" marR="39489" marT="0" marB="0" anchor="ctr"/>
                </a:tc>
                <a:tc>
                  <a:txBody>
                    <a:bodyPr/>
                    <a:lstStyle/>
                    <a:p>
                      <a:pPr marL="0" marR="0" algn="just">
                        <a:spcBef>
                          <a:spcPts val="0"/>
                        </a:spcBef>
                        <a:spcAft>
                          <a:spcPts val="0"/>
                        </a:spcAft>
                      </a:pPr>
                      <a:r>
                        <a:rPr lang="en-US" sz="1100" dirty="0">
                          <a:effectLst/>
                        </a:rPr>
                        <a:t>Ensure adequate understanding of the clinical screening recommendations for family members and provide assistance with communicating this to relatives as needed. Provide support in organizing cardiology appointments with appropriate tests.</a:t>
                      </a:r>
                      <a:endParaRPr lang="en-US" sz="1100" dirty="0">
                        <a:solidFill>
                          <a:schemeClr val="tx1"/>
                        </a:solidFill>
                        <a:effectLst/>
                        <a:latin typeface="Helvetica" panose="020B0604020202020204" pitchFamily="34" charset="0"/>
                        <a:ea typeface="Times New Roman" panose="02020603050405020304" pitchFamily="18" charset="0"/>
                        <a:cs typeface="Helvetica" panose="020B0604020202020204" pitchFamily="34" charset="0"/>
                      </a:endParaRPr>
                    </a:p>
                  </a:txBody>
                  <a:tcPr marL="39489" marR="39489" marT="0" marB="0" anchor="ctr"/>
                </a:tc>
                <a:extLst>
                  <a:ext uri="{0D108BD9-81ED-4DB2-BD59-A6C34878D82A}">
                    <a16:rowId xmlns:a16="http://schemas.microsoft.com/office/drawing/2014/main" val="3826423922"/>
                  </a:ext>
                </a:extLst>
              </a:tr>
              <a:tr h="453264">
                <a:tc>
                  <a:txBody>
                    <a:bodyPr/>
                    <a:lstStyle/>
                    <a:p>
                      <a:pPr marL="0" marR="0">
                        <a:spcBef>
                          <a:spcPts val="0"/>
                        </a:spcBef>
                        <a:spcAft>
                          <a:spcPts val="0"/>
                        </a:spcAft>
                      </a:pPr>
                      <a:r>
                        <a:rPr lang="en-US" sz="1200" dirty="0">
                          <a:effectLst/>
                        </a:rPr>
                        <a:t>Provide psychosocial support and identify when referral to clinical psychologist is required</a:t>
                      </a:r>
                      <a:endParaRPr lang="en-US" sz="1200" b="1" dirty="0">
                        <a:effectLst/>
                        <a:latin typeface="Helvetica" panose="020B0604020202020204" pitchFamily="34" charset="0"/>
                        <a:ea typeface="Times New Roman" panose="02020603050405020304" pitchFamily="18" charset="0"/>
                        <a:cs typeface="Helvetica" panose="020B0604020202020204" pitchFamily="34" charset="0"/>
                      </a:endParaRPr>
                    </a:p>
                  </a:txBody>
                  <a:tcPr marL="39489" marR="39489" marT="0" marB="0" anchor="ctr"/>
                </a:tc>
                <a:tc>
                  <a:txBody>
                    <a:bodyPr/>
                    <a:lstStyle/>
                    <a:p>
                      <a:pPr marL="0" marR="0" algn="just">
                        <a:spcBef>
                          <a:spcPts val="0"/>
                        </a:spcBef>
                        <a:spcAft>
                          <a:spcPts val="0"/>
                        </a:spcAft>
                      </a:pPr>
                      <a:r>
                        <a:rPr lang="en-US" sz="1100" dirty="0">
                          <a:effectLst/>
                        </a:rPr>
                        <a:t>Although genetic counseling is unlikely to resolve any significant psychopathologies, the process of providing information and a big picture perspective allowing a patient to normalize their experience and emotional response can have a positive impact, including patient empowerment.</a:t>
                      </a:r>
                      <a:endParaRPr lang="en-US" sz="1100" dirty="0">
                        <a:solidFill>
                          <a:schemeClr val="tx1"/>
                        </a:solidFill>
                        <a:effectLst/>
                        <a:latin typeface="Helvetica" panose="020B0604020202020204" pitchFamily="34" charset="0"/>
                        <a:ea typeface="Times New Roman" panose="02020603050405020304" pitchFamily="18" charset="0"/>
                        <a:cs typeface="Helvetica" panose="020B0604020202020204" pitchFamily="34" charset="0"/>
                      </a:endParaRPr>
                    </a:p>
                  </a:txBody>
                  <a:tcPr marL="39489" marR="39489" marT="0" marB="0" anchor="ctr"/>
                </a:tc>
                <a:extLst>
                  <a:ext uri="{0D108BD9-81ED-4DB2-BD59-A6C34878D82A}">
                    <a16:rowId xmlns:a16="http://schemas.microsoft.com/office/drawing/2014/main" val="984392432"/>
                  </a:ext>
                </a:extLst>
              </a:tr>
            </a:tbl>
          </a:graphicData>
        </a:graphic>
      </p:graphicFrame>
    </p:spTree>
    <p:extLst>
      <p:ext uri="{BB962C8B-B14F-4D97-AF65-F5344CB8AC3E}">
        <p14:creationId xmlns:p14="http://schemas.microsoft.com/office/powerpoint/2010/main" val="4234749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B160C011-7D44-486F-AA4E-65CD555554A6}"/>
              </a:ext>
            </a:extLst>
          </p:cNvPr>
          <p:cNvGraphicFramePr>
            <a:graphicFrameLocks noGrp="1"/>
          </p:cNvGraphicFramePr>
          <p:nvPr>
            <p:extLst>
              <p:ext uri="{D42A27DB-BD31-4B8C-83A1-F6EECF244321}">
                <p14:modId xmlns:p14="http://schemas.microsoft.com/office/powerpoint/2010/main" val="3421148855"/>
              </p:ext>
            </p:extLst>
          </p:nvPr>
        </p:nvGraphicFramePr>
        <p:xfrm>
          <a:off x="266700" y="1447800"/>
          <a:ext cx="8610600" cy="2113934"/>
        </p:xfrm>
        <a:graphic>
          <a:graphicData uri="http://schemas.openxmlformats.org/drawingml/2006/table">
            <a:tbl>
              <a:tblPr firstRow="1" firstCol="1" bandRow="1"/>
              <a:tblGrid>
                <a:gridCol w="893552">
                  <a:extLst>
                    <a:ext uri="{9D8B030D-6E8A-4147-A177-3AD203B41FA5}">
                      <a16:colId xmlns:a16="http://schemas.microsoft.com/office/drawing/2014/main" val="1223233257"/>
                    </a:ext>
                  </a:extLst>
                </a:gridCol>
                <a:gridCol w="960405">
                  <a:extLst>
                    <a:ext uri="{9D8B030D-6E8A-4147-A177-3AD203B41FA5}">
                      <a16:colId xmlns:a16="http://schemas.microsoft.com/office/drawing/2014/main" val="2855402979"/>
                    </a:ext>
                  </a:extLst>
                </a:gridCol>
                <a:gridCol w="6756643">
                  <a:extLst>
                    <a:ext uri="{9D8B030D-6E8A-4147-A177-3AD203B41FA5}">
                      <a16:colId xmlns:a16="http://schemas.microsoft.com/office/drawing/2014/main" val="2295122683"/>
                    </a:ext>
                  </a:extLst>
                </a:gridCol>
              </a:tblGrid>
              <a:tr h="0">
                <a:tc gridSpan="3">
                  <a:txBody>
                    <a:bodyPr/>
                    <a:lstStyle/>
                    <a:p>
                      <a:pPr marL="0" marR="0" algn="ctr">
                        <a:lnSpc>
                          <a:spcPct val="107000"/>
                        </a:lnSpc>
                        <a:spcBef>
                          <a:spcPts val="0"/>
                        </a:spcBef>
                        <a:spcAft>
                          <a:spcPts val="800"/>
                        </a:spcAft>
                      </a:pPr>
                      <a:r>
                        <a:rPr lang="en-US" sz="1400" b="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Recommendations for psychological care</a:t>
                      </a:r>
                      <a:endParaRPr lang="en-US" sz="1400" dirty="0">
                        <a:solidFill>
                          <a:schemeClr val="bg1"/>
                        </a:solidFill>
                        <a:effectLst/>
                        <a:latin typeface="Helvetica" panose="020B0604020202020204" pitchFamily="34" charset="0"/>
                        <a:ea typeface="Calibri" panose="020F0502020204030204" pitchFamily="34" charset="0"/>
                        <a:cs typeface="Helvetica" panose="020B0604020202020204" pitchFamily="34" charset="0"/>
                      </a:endParaRPr>
                    </a:p>
                  </a:txBody>
                  <a:tcPr marL="96118" marR="96118" marT="48035" marB="480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4C7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17798406"/>
                  </a:ext>
                </a:extLst>
              </a:tr>
              <a:tr h="301821">
                <a:tc>
                  <a:txBody>
                    <a:bodyPr/>
                    <a:lstStyle/>
                    <a:p>
                      <a:pPr algn="ctr"/>
                      <a:r>
                        <a:rPr lang="en-US" sz="1200" b="1" dirty="0">
                          <a:latin typeface="Helvetica" panose="020B0604020202020204" pitchFamily="34" charset="0"/>
                          <a:cs typeface="Helvetica" panose="020B0604020202020204" pitchFamily="34" charset="0"/>
                        </a:rPr>
                        <a:t>COR</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latin typeface="Helvetica" panose="020B0604020202020204" pitchFamily="34" charset="0"/>
                          <a:cs typeface="Helvetica" panose="020B0604020202020204" pitchFamily="34" charset="0"/>
                        </a:rPr>
                        <a:t>LOE</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200" b="1" dirty="0">
                          <a:effectLst/>
                          <a:latin typeface="Helvetica" panose="020B0604020202020204" pitchFamily="34" charset="0"/>
                          <a:ea typeface="Calibri" panose="020F0502020204030204" pitchFamily="34" charset="0"/>
                          <a:cs typeface="Helvetica" panose="020B0604020202020204" pitchFamily="34" charset="0"/>
                        </a:rPr>
                        <a:t>Recommendations</a:t>
                      </a:r>
                      <a:endParaRPr lang="en-US" sz="1200" dirty="0">
                        <a:effectLst/>
                        <a:latin typeface="Helvetica" panose="020B0604020202020204" pitchFamily="34" charset="0"/>
                        <a:ea typeface="Calibri" panose="020F0502020204030204" pitchFamily="34" charset="0"/>
                        <a:cs typeface="Helvetica" panose="020B0604020202020204" pitchFamily="34" charset="0"/>
                      </a:endParaRP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0265869"/>
                  </a:ext>
                </a:extLst>
              </a:tr>
              <a:tr h="824960">
                <a:tc>
                  <a:txBody>
                    <a:bodyPr/>
                    <a:lstStyle/>
                    <a:p>
                      <a:pPr algn="ctr"/>
                      <a:r>
                        <a:rPr lang="en-US" sz="1200" b="1" dirty="0">
                          <a:latin typeface="Helvetica" panose="020B0604020202020204" pitchFamily="34" charset="0"/>
                          <a:cs typeface="Helvetica" panose="020B0604020202020204" pitchFamily="34" charset="0"/>
                        </a:rPr>
                        <a:t>1</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r>
                        <a:rPr lang="en-US" sz="1200" b="1" dirty="0">
                          <a:latin typeface="Helvetica" panose="020B0604020202020204" pitchFamily="34" charset="0"/>
                          <a:cs typeface="Helvetica" panose="020B0604020202020204" pitchFamily="34" charset="0"/>
                        </a:rPr>
                        <a:t>B-NR</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342900" marR="0" lvl="0" indent="-342900" algn="just">
                        <a:lnSpc>
                          <a:spcPct val="107000"/>
                        </a:lnSpc>
                        <a:spcBef>
                          <a:spcPts val="0"/>
                        </a:spcBef>
                        <a:spcAft>
                          <a:spcPts val="0"/>
                        </a:spcAft>
                        <a:buFont typeface="+mj-lt"/>
                        <a:buAutoNum type="arabicPeriod"/>
                      </a:pPr>
                      <a:r>
                        <a:rPr lang="en-US" sz="1200" b="1" dirty="0">
                          <a:effectLst/>
                          <a:latin typeface="Helvetica" panose="020B0604020202020204" pitchFamily="34" charset="0"/>
                          <a:ea typeface="Calibri" panose="020F0502020204030204" pitchFamily="34" charset="0"/>
                          <a:cs typeface="Helvetica" panose="020B0604020202020204" pitchFamily="34" charset="0"/>
                        </a:rPr>
                        <a:t>In the investigation of sudden cardiac arrest where a genetic cause is suspected, it is recommended that referral be offered for assessment by a health professional trained in psychological evaluation and treatment to the patient (if survived) and immediate family members.</a:t>
                      </a:r>
                      <a:endParaRPr lang="en-US" sz="1200" dirty="0">
                        <a:effectLst/>
                        <a:latin typeface="Helvetica" panose="020B0604020202020204" pitchFamily="34" charset="0"/>
                        <a:ea typeface="Calibri" panose="020F0502020204030204" pitchFamily="34" charset="0"/>
                        <a:cs typeface="Helvetica" panose="020B0604020202020204" pitchFamily="34" charset="0"/>
                      </a:endParaRP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4836972"/>
                  </a:ext>
                </a:extLst>
              </a:tr>
              <a:tr h="679374">
                <a:tc>
                  <a:txBody>
                    <a:bodyPr/>
                    <a:lstStyle/>
                    <a:p>
                      <a:pPr algn="ctr"/>
                      <a:r>
                        <a:rPr lang="en-US" sz="1200" b="1" dirty="0">
                          <a:latin typeface="Helvetica" panose="020B0604020202020204" pitchFamily="34" charset="0"/>
                          <a:cs typeface="Helvetica" panose="020B0604020202020204" pitchFamily="34" charset="0"/>
                        </a:rPr>
                        <a:t>2a</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algn="ctr">
                        <a:lnSpc>
                          <a:spcPct val="100000"/>
                        </a:lnSpc>
                        <a:spcAft>
                          <a:spcPts val="200"/>
                        </a:spcAft>
                      </a:pPr>
                      <a:r>
                        <a:rPr lang="en-US" sz="1200" b="1" dirty="0">
                          <a:latin typeface="Helvetica" panose="020B0604020202020204" pitchFamily="34" charset="0"/>
                          <a:cs typeface="Helvetica" panose="020B0604020202020204" pitchFamily="34" charset="0"/>
                        </a:rPr>
                        <a:t>C-LD</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347472" marR="0" lvl="0" indent="-347472" algn="just">
                        <a:lnSpc>
                          <a:spcPct val="107000"/>
                        </a:lnSpc>
                        <a:spcBef>
                          <a:spcPts val="0"/>
                        </a:spcBef>
                        <a:spcAft>
                          <a:spcPts val="1200"/>
                        </a:spcAft>
                        <a:buFont typeface="+mj-lt"/>
                        <a:buAutoNum type="arabicPeriod" startAt="2"/>
                      </a:pPr>
                      <a:r>
                        <a:rPr lang="en-US" sz="1200" b="1"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In the investigation of sudden unexplained death where a genetic cause is suspected, provision of information and referral to support services such as support workers, grief counseling, and peer support services can be useful.</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58233926"/>
                  </a:ext>
                </a:extLst>
              </a:tr>
            </a:tbl>
          </a:graphicData>
        </a:graphic>
      </p:graphicFrame>
      <p:sp>
        <p:nvSpPr>
          <p:cNvPr id="10" name="Text Placeholder 9">
            <a:extLst>
              <a:ext uri="{FF2B5EF4-FFF2-40B4-BE49-F238E27FC236}">
                <a16:creationId xmlns:a16="http://schemas.microsoft.com/office/drawing/2014/main" id="{59EC4A81-CC73-48B4-B07B-C60554DD0731}"/>
              </a:ext>
            </a:extLst>
          </p:cNvPr>
          <p:cNvSpPr>
            <a:spLocks noGrp="1"/>
          </p:cNvSpPr>
          <p:nvPr>
            <p:ph type="body" sz="quarter" idx="11"/>
          </p:nvPr>
        </p:nvSpPr>
        <p:spPr>
          <a:xfrm>
            <a:off x="266700" y="304800"/>
            <a:ext cx="8724900" cy="646331"/>
          </a:xfrm>
        </p:spPr>
        <p:txBody>
          <a:bodyPr/>
          <a:lstStyle/>
          <a:p>
            <a:pPr algn="ctr"/>
            <a:r>
              <a:rPr lang="en-US" sz="3600" dirty="0"/>
              <a:t>Psychological Care</a:t>
            </a:r>
          </a:p>
        </p:txBody>
      </p:sp>
      <p:sp>
        <p:nvSpPr>
          <p:cNvPr id="4" name="TextBox 3">
            <a:extLst>
              <a:ext uri="{FF2B5EF4-FFF2-40B4-BE49-F238E27FC236}">
                <a16:creationId xmlns:a16="http://schemas.microsoft.com/office/drawing/2014/main" id="{98FD98E2-ECA0-464E-815E-B16206D8DFA5}"/>
              </a:ext>
            </a:extLst>
          </p:cNvPr>
          <p:cNvSpPr txBox="1"/>
          <p:nvPr/>
        </p:nvSpPr>
        <p:spPr>
          <a:xfrm>
            <a:off x="220756" y="3779283"/>
            <a:ext cx="8656544" cy="1646605"/>
          </a:xfrm>
          <a:prstGeom prst="rect">
            <a:avLst/>
          </a:prstGeom>
          <a:noFill/>
        </p:spPr>
        <p:txBody>
          <a:bodyPr wrap="square" rtlCol="0">
            <a:spAutoFit/>
          </a:bodyPr>
          <a:lstStyle/>
          <a:p>
            <a:pPr algn="just">
              <a:spcAft>
                <a:spcPts val="600"/>
              </a:spcAft>
            </a:pPr>
            <a:r>
              <a:rPr lang="en-US" sz="1200" b="1" dirty="0">
                <a:latin typeface="Helvetica" panose="020B0604020202020204" pitchFamily="34" charset="0"/>
                <a:cs typeface="Helvetica" panose="020B0604020202020204" pitchFamily="34" charset="0"/>
              </a:rPr>
              <a:t>Synopsis</a:t>
            </a:r>
          </a:p>
          <a:p>
            <a:pPr algn="just"/>
            <a:r>
              <a:rPr lang="en-US" sz="1200" spc="-10" dirty="0">
                <a:latin typeface="Helvetica" panose="020B0604020202020204" pitchFamily="34" charset="0"/>
                <a:cs typeface="Helvetica" panose="020B0604020202020204" pitchFamily="34" charset="0"/>
              </a:rPr>
              <a:t>The psychological impact to the family following a sudden cardiac death (SCD) where a genetic cause is suspected can be significant. Although many family members will navigate their way through this traumatic experience, up to 44% may require additional psychological support from an appropriately trained health professional such as a clinical psychologist. Addressing community stigma around mental health needs to be considered and discussed with families. In addition, support services such as social workers, grief counselors, psychosocial teams, and peer support groups may be useful to many families. Whereas the evidence for psychological support is derived from studies investigating SCD where a genetic cause is suspected, it may logically apply in those families where there has been a sudden cardiac arrest.</a:t>
            </a:r>
          </a:p>
        </p:txBody>
      </p:sp>
    </p:spTree>
    <p:extLst>
      <p:ext uri="{BB962C8B-B14F-4D97-AF65-F5344CB8AC3E}">
        <p14:creationId xmlns:p14="http://schemas.microsoft.com/office/powerpoint/2010/main" val="1431524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9EC4A81-CC73-48B4-B07B-C60554DD0731}"/>
              </a:ext>
            </a:extLst>
          </p:cNvPr>
          <p:cNvSpPr>
            <a:spLocks noGrp="1"/>
          </p:cNvSpPr>
          <p:nvPr>
            <p:ph type="body" sz="quarter" idx="11"/>
          </p:nvPr>
        </p:nvSpPr>
        <p:spPr>
          <a:xfrm>
            <a:off x="266700" y="304800"/>
            <a:ext cx="8724900" cy="646331"/>
          </a:xfrm>
        </p:spPr>
        <p:txBody>
          <a:bodyPr/>
          <a:lstStyle/>
          <a:p>
            <a:pPr algn="ctr"/>
            <a:r>
              <a:rPr lang="en-US" sz="3600" dirty="0"/>
              <a:t>Psychological Care</a:t>
            </a:r>
          </a:p>
        </p:txBody>
      </p:sp>
      <p:pic>
        <p:nvPicPr>
          <p:cNvPr id="3" name="Picture 2" descr="Diagram, text&#10;&#10;Description automatically generated">
            <a:extLst>
              <a:ext uri="{FF2B5EF4-FFF2-40B4-BE49-F238E27FC236}">
                <a16:creationId xmlns:a16="http://schemas.microsoft.com/office/drawing/2014/main" id="{A818895E-4ACA-4E2A-AED6-C4CC59EC93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143000"/>
            <a:ext cx="8660603" cy="3962400"/>
          </a:xfrm>
          <a:prstGeom prst="rect">
            <a:avLst/>
          </a:prstGeom>
        </p:spPr>
      </p:pic>
      <p:sp>
        <p:nvSpPr>
          <p:cNvPr id="7" name="TextBox 6">
            <a:extLst>
              <a:ext uri="{FF2B5EF4-FFF2-40B4-BE49-F238E27FC236}">
                <a16:creationId xmlns:a16="http://schemas.microsoft.com/office/drawing/2014/main" id="{E676FE61-70E9-4D70-B4B5-70275E8513E5}"/>
              </a:ext>
            </a:extLst>
          </p:cNvPr>
          <p:cNvSpPr txBox="1"/>
          <p:nvPr/>
        </p:nvSpPr>
        <p:spPr>
          <a:xfrm>
            <a:off x="746872" y="5297269"/>
            <a:ext cx="7650256" cy="461665"/>
          </a:xfrm>
          <a:prstGeom prst="rect">
            <a:avLst/>
          </a:prstGeom>
          <a:noFill/>
        </p:spPr>
        <p:txBody>
          <a:bodyPr wrap="square" rtlCol="0">
            <a:spAutoFit/>
          </a:bodyPr>
          <a:lstStyle/>
          <a:p>
            <a:pPr lvl="0" defTabSz="463003">
              <a:spcBef>
                <a:spcPct val="0"/>
              </a:spcBef>
            </a:pPr>
            <a:r>
              <a:rPr lang="en-US" sz="1200" b="1" dirty="0">
                <a:solidFill>
                  <a:srgbClr val="004C77"/>
                </a:solidFill>
                <a:latin typeface="Helvetica" pitchFamily="2" charset="0"/>
              </a:rPr>
              <a:t>Psychological care following a sudden cardiac arrest (SCA) or a sudden unexplained death (SUD) where a genetic cause is suspected.</a:t>
            </a:r>
            <a:endParaRPr lang="en-US" sz="1200" dirty="0"/>
          </a:p>
        </p:txBody>
      </p:sp>
    </p:spTree>
    <p:extLst>
      <p:ext uri="{BB962C8B-B14F-4D97-AF65-F5344CB8AC3E}">
        <p14:creationId xmlns:p14="http://schemas.microsoft.com/office/powerpoint/2010/main" val="524628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B160C011-7D44-486F-AA4E-65CD555554A6}"/>
              </a:ext>
            </a:extLst>
          </p:cNvPr>
          <p:cNvGraphicFramePr>
            <a:graphicFrameLocks noGrp="1"/>
          </p:cNvGraphicFramePr>
          <p:nvPr>
            <p:extLst>
              <p:ext uri="{D42A27DB-BD31-4B8C-83A1-F6EECF244321}">
                <p14:modId xmlns:p14="http://schemas.microsoft.com/office/powerpoint/2010/main" val="1151937952"/>
              </p:ext>
            </p:extLst>
          </p:nvPr>
        </p:nvGraphicFramePr>
        <p:xfrm>
          <a:off x="271182" y="2059689"/>
          <a:ext cx="8610600" cy="1977886"/>
        </p:xfrm>
        <a:graphic>
          <a:graphicData uri="http://schemas.openxmlformats.org/drawingml/2006/table">
            <a:tbl>
              <a:tblPr firstRow="1" firstCol="1" bandRow="1"/>
              <a:tblGrid>
                <a:gridCol w="893552">
                  <a:extLst>
                    <a:ext uri="{9D8B030D-6E8A-4147-A177-3AD203B41FA5}">
                      <a16:colId xmlns:a16="http://schemas.microsoft.com/office/drawing/2014/main" val="1223233257"/>
                    </a:ext>
                  </a:extLst>
                </a:gridCol>
                <a:gridCol w="960405">
                  <a:extLst>
                    <a:ext uri="{9D8B030D-6E8A-4147-A177-3AD203B41FA5}">
                      <a16:colId xmlns:a16="http://schemas.microsoft.com/office/drawing/2014/main" val="2855402979"/>
                    </a:ext>
                  </a:extLst>
                </a:gridCol>
                <a:gridCol w="6756643">
                  <a:extLst>
                    <a:ext uri="{9D8B030D-6E8A-4147-A177-3AD203B41FA5}">
                      <a16:colId xmlns:a16="http://schemas.microsoft.com/office/drawing/2014/main" val="2295122683"/>
                    </a:ext>
                  </a:extLst>
                </a:gridCol>
              </a:tblGrid>
              <a:tr h="328125">
                <a:tc gridSpan="3">
                  <a:txBody>
                    <a:bodyPr/>
                    <a:lstStyle/>
                    <a:p>
                      <a:pPr marL="0" marR="0" algn="ctr">
                        <a:lnSpc>
                          <a:spcPct val="107000"/>
                        </a:lnSpc>
                        <a:spcBef>
                          <a:spcPts val="0"/>
                        </a:spcBef>
                        <a:spcAft>
                          <a:spcPts val="800"/>
                        </a:spcAft>
                      </a:pPr>
                      <a:r>
                        <a:rPr lang="en-US" sz="1400" b="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Recommendations for investigation of sudden death: personal and family history</a:t>
                      </a:r>
                      <a:endParaRPr lang="en-US" sz="1400" dirty="0">
                        <a:solidFill>
                          <a:schemeClr val="bg1"/>
                        </a:solidFill>
                        <a:effectLst/>
                        <a:latin typeface="Helvetica" panose="020B0604020202020204" pitchFamily="34" charset="0"/>
                        <a:ea typeface="Calibri" panose="020F0502020204030204" pitchFamily="34" charset="0"/>
                        <a:cs typeface="Helvetica" panose="020B0604020202020204" pitchFamily="34" charset="0"/>
                      </a:endParaRPr>
                    </a:p>
                  </a:txBody>
                  <a:tcPr marL="96118" marR="96118" marT="48035" marB="480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4C7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17798406"/>
                  </a:ext>
                </a:extLst>
              </a:tr>
              <a:tr h="286061">
                <a:tc>
                  <a:txBody>
                    <a:bodyPr/>
                    <a:lstStyle/>
                    <a:p>
                      <a:pPr algn="ctr"/>
                      <a:r>
                        <a:rPr lang="en-US" sz="1200" b="1" dirty="0">
                          <a:latin typeface="Helvetica" panose="020B0604020202020204" pitchFamily="34" charset="0"/>
                          <a:cs typeface="Helvetica" panose="020B0604020202020204" pitchFamily="34" charset="0"/>
                        </a:rPr>
                        <a:t>COR</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latin typeface="Helvetica" panose="020B0604020202020204" pitchFamily="34" charset="0"/>
                          <a:cs typeface="Helvetica" panose="020B0604020202020204" pitchFamily="34" charset="0"/>
                        </a:rPr>
                        <a:t>LOE</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200" b="1" dirty="0">
                          <a:effectLst/>
                          <a:latin typeface="Helvetica" panose="020B0604020202020204" pitchFamily="34" charset="0"/>
                          <a:ea typeface="Calibri" panose="020F0502020204030204" pitchFamily="34" charset="0"/>
                          <a:cs typeface="Helvetica" panose="020B0604020202020204" pitchFamily="34" charset="0"/>
                        </a:rPr>
                        <a:t>Recommendations</a:t>
                      </a:r>
                      <a:endParaRPr lang="en-US" sz="1200" dirty="0">
                        <a:effectLst/>
                        <a:latin typeface="Helvetica" panose="020B0604020202020204" pitchFamily="34" charset="0"/>
                        <a:ea typeface="Calibri" panose="020F0502020204030204" pitchFamily="34" charset="0"/>
                        <a:cs typeface="Helvetica" panose="020B0604020202020204" pitchFamily="34" charset="0"/>
                      </a:endParaRP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0265869"/>
                  </a:ext>
                </a:extLst>
              </a:tr>
              <a:tr h="713711">
                <a:tc>
                  <a:txBody>
                    <a:bodyPr/>
                    <a:lstStyle/>
                    <a:p>
                      <a:pPr algn="ctr"/>
                      <a:r>
                        <a:rPr lang="en-US" sz="1200" b="1" dirty="0">
                          <a:latin typeface="Helvetica" panose="020B0604020202020204" pitchFamily="34" charset="0"/>
                          <a:cs typeface="Helvetica" panose="020B0604020202020204" pitchFamily="34" charset="0"/>
                        </a:rPr>
                        <a:t>1</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r>
                        <a:rPr lang="en-US" sz="1200" b="1" dirty="0">
                          <a:latin typeface="Helvetica" panose="020B0604020202020204" pitchFamily="34" charset="0"/>
                          <a:cs typeface="Helvetica" panose="020B0604020202020204" pitchFamily="34" charset="0"/>
                        </a:rPr>
                        <a:t>B-NR</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342900" marR="0" lvl="0" indent="-342900" algn="just">
                        <a:lnSpc>
                          <a:spcPct val="107000"/>
                        </a:lnSpc>
                        <a:spcBef>
                          <a:spcPts val="0"/>
                        </a:spcBef>
                        <a:spcAft>
                          <a:spcPts val="0"/>
                        </a:spcAft>
                        <a:buFont typeface="+mj-lt"/>
                        <a:buAutoNum type="arabicPeriod"/>
                      </a:pPr>
                      <a:r>
                        <a:rPr lang="en-US" sz="1200" b="1" dirty="0">
                          <a:effectLst/>
                          <a:latin typeface="Helvetica" panose="020B0604020202020204" pitchFamily="34" charset="0"/>
                          <a:ea typeface="Calibri" panose="020F0502020204030204" pitchFamily="34" charset="0"/>
                          <a:cs typeface="Helvetica" panose="020B0604020202020204" pitchFamily="34" charset="0"/>
                        </a:rPr>
                        <a:t>In the investigation of sudden unexplained death, an effort should be taken to obtain detailed personal and three-generation family history (as a minimum) with the assistance of a multidisciplinary team, including witness accounts.</a:t>
                      </a:r>
                      <a:endParaRPr lang="en-US" sz="1200" dirty="0">
                        <a:effectLst/>
                        <a:latin typeface="Helvetica" panose="020B0604020202020204" pitchFamily="34" charset="0"/>
                        <a:ea typeface="Calibri" panose="020F0502020204030204" pitchFamily="34" charset="0"/>
                        <a:cs typeface="Helvetica" panose="020B0604020202020204" pitchFamily="34" charset="0"/>
                      </a:endParaRP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4836972"/>
                  </a:ext>
                </a:extLst>
              </a:tr>
              <a:tr h="649989">
                <a:tc>
                  <a:txBody>
                    <a:bodyPr/>
                    <a:lstStyle/>
                    <a:p>
                      <a:pPr algn="ctr"/>
                      <a:r>
                        <a:rPr lang="en-US" sz="1200" b="1" dirty="0">
                          <a:latin typeface="Helvetica" panose="020B0604020202020204" pitchFamily="34" charset="0"/>
                          <a:cs typeface="Helvetica" panose="020B0604020202020204" pitchFamily="34" charset="0"/>
                        </a:rPr>
                        <a:t>1</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r>
                        <a:rPr lang="en-US" sz="1200" b="1" dirty="0">
                          <a:latin typeface="Helvetica" panose="020B0604020202020204" pitchFamily="34" charset="0"/>
                          <a:cs typeface="Helvetica" panose="020B0604020202020204" pitchFamily="34" charset="0"/>
                        </a:rPr>
                        <a:t>B-NR</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342900" marR="0" lvl="0" indent="-342900" algn="just">
                        <a:lnSpc>
                          <a:spcPct val="107000"/>
                        </a:lnSpc>
                        <a:spcBef>
                          <a:spcPts val="0"/>
                        </a:spcBef>
                        <a:spcAft>
                          <a:spcPts val="0"/>
                        </a:spcAft>
                        <a:buFont typeface="+mj-lt"/>
                        <a:buAutoNum type="arabicPeriod" startAt="2"/>
                      </a:pPr>
                      <a:r>
                        <a:rPr lang="en-US" sz="1200" b="1" dirty="0">
                          <a:effectLst/>
                          <a:latin typeface="Helvetica" panose="020B0604020202020204" pitchFamily="34" charset="0"/>
                          <a:ea typeface="Calibri" panose="020F0502020204030204" pitchFamily="34" charset="0"/>
                          <a:cs typeface="Helvetica" panose="020B0604020202020204" pitchFamily="34" charset="0"/>
                        </a:rPr>
                        <a:t>In the investigation of sudden unexplained death, prior medical records and relevant investigations from the decedent proband and family members should be retrieved.</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0962805"/>
                  </a:ext>
                </a:extLst>
              </a:tr>
            </a:tbl>
          </a:graphicData>
        </a:graphic>
      </p:graphicFrame>
      <p:sp>
        <p:nvSpPr>
          <p:cNvPr id="10" name="Text Placeholder 9">
            <a:extLst>
              <a:ext uri="{FF2B5EF4-FFF2-40B4-BE49-F238E27FC236}">
                <a16:creationId xmlns:a16="http://schemas.microsoft.com/office/drawing/2014/main" id="{59EC4A81-CC73-48B4-B07B-C60554DD0731}"/>
              </a:ext>
            </a:extLst>
          </p:cNvPr>
          <p:cNvSpPr>
            <a:spLocks noGrp="1"/>
          </p:cNvSpPr>
          <p:nvPr>
            <p:ph type="body" sz="quarter" idx="11"/>
          </p:nvPr>
        </p:nvSpPr>
        <p:spPr>
          <a:xfrm>
            <a:off x="266700" y="304800"/>
            <a:ext cx="8724900" cy="646331"/>
          </a:xfrm>
        </p:spPr>
        <p:txBody>
          <a:bodyPr/>
          <a:lstStyle/>
          <a:p>
            <a:pPr algn="ctr"/>
            <a:r>
              <a:rPr lang="en-US" sz="3600" dirty="0"/>
              <a:t>Investigation of Sudden Death</a:t>
            </a:r>
          </a:p>
        </p:txBody>
      </p:sp>
      <p:sp>
        <p:nvSpPr>
          <p:cNvPr id="4" name="Rectangle 3">
            <a:extLst>
              <a:ext uri="{FF2B5EF4-FFF2-40B4-BE49-F238E27FC236}">
                <a16:creationId xmlns:a16="http://schemas.microsoft.com/office/drawing/2014/main" id="{D9E90AFD-88FC-44D8-8A3F-FCEC3BE15655}"/>
              </a:ext>
            </a:extLst>
          </p:cNvPr>
          <p:cNvSpPr/>
          <p:nvPr/>
        </p:nvSpPr>
        <p:spPr>
          <a:xfrm>
            <a:off x="225238" y="1357040"/>
            <a:ext cx="8229600" cy="338554"/>
          </a:xfrm>
          <a:prstGeom prst="rect">
            <a:avLst/>
          </a:prstGeom>
        </p:spPr>
        <p:txBody>
          <a:bodyPr wrap="square">
            <a:spAutoFit/>
          </a:bodyPr>
          <a:lstStyle/>
          <a:p>
            <a:pPr lvl="0" defTabSz="463003">
              <a:spcBef>
                <a:spcPct val="0"/>
              </a:spcBef>
            </a:pPr>
            <a:r>
              <a:rPr lang="en-US" sz="1600" b="1" dirty="0">
                <a:solidFill>
                  <a:srgbClr val="004C77"/>
                </a:solidFill>
                <a:latin typeface="Helvetica" pitchFamily="2" charset="0"/>
              </a:rPr>
              <a:t>Investigation of Sudden Death: History—Personal and Family</a:t>
            </a:r>
            <a:endParaRPr lang="en-US" dirty="0">
              <a:solidFill>
                <a:prstClr val="black"/>
              </a:solidFill>
            </a:endParaRPr>
          </a:p>
        </p:txBody>
      </p:sp>
      <p:sp>
        <p:nvSpPr>
          <p:cNvPr id="5" name="TextBox 4">
            <a:extLst>
              <a:ext uri="{FF2B5EF4-FFF2-40B4-BE49-F238E27FC236}">
                <a16:creationId xmlns:a16="http://schemas.microsoft.com/office/drawing/2014/main" id="{7E593B18-064C-4884-8A93-F56709C22D29}"/>
              </a:ext>
            </a:extLst>
          </p:cNvPr>
          <p:cNvSpPr txBox="1"/>
          <p:nvPr/>
        </p:nvSpPr>
        <p:spPr>
          <a:xfrm>
            <a:off x="225238" y="4255063"/>
            <a:ext cx="8656544" cy="1277273"/>
          </a:xfrm>
          <a:prstGeom prst="rect">
            <a:avLst/>
          </a:prstGeom>
          <a:noFill/>
        </p:spPr>
        <p:txBody>
          <a:bodyPr wrap="square" rtlCol="0">
            <a:spAutoFit/>
          </a:bodyPr>
          <a:lstStyle/>
          <a:p>
            <a:pPr algn="just">
              <a:spcAft>
                <a:spcPts val="600"/>
              </a:spcAft>
            </a:pPr>
            <a:r>
              <a:rPr lang="en-US" sz="1200" b="1" dirty="0">
                <a:latin typeface="Helvetica" panose="020B0604020202020204" pitchFamily="34" charset="0"/>
                <a:cs typeface="Helvetica" panose="020B0604020202020204" pitchFamily="34" charset="0"/>
              </a:rPr>
              <a:t>Synopsis</a:t>
            </a:r>
          </a:p>
          <a:p>
            <a:pPr algn="just"/>
            <a:r>
              <a:rPr lang="en-US" sz="1200" spc="-10" dirty="0">
                <a:latin typeface="Helvetica" panose="020B0604020202020204" pitchFamily="34" charset="0"/>
                <a:cs typeface="Helvetica" panose="020B0604020202020204" pitchFamily="34" charset="0"/>
              </a:rPr>
              <a:t>The personal medical and three-generation family history provides the initial information on which subsequent investigations will be based. Specific features within the wider family may suggest diagnoses and help direct subsequent investigation. The history should be recorded by cardiologists, specialist nurses, and geneticists or genetic counselors experienced in cardiovascular genetic diseases, ideally within the confines of a multidisciplinary program that can address the medical, genetic, and psychological needs of the family.</a:t>
            </a:r>
          </a:p>
        </p:txBody>
      </p:sp>
    </p:spTree>
    <p:extLst>
      <p:ext uri="{BB962C8B-B14F-4D97-AF65-F5344CB8AC3E}">
        <p14:creationId xmlns:p14="http://schemas.microsoft.com/office/powerpoint/2010/main" val="3738567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9EC4A81-CC73-48B4-B07B-C60554DD0731}"/>
              </a:ext>
            </a:extLst>
          </p:cNvPr>
          <p:cNvSpPr>
            <a:spLocks noGrp="1"/>
          </p:cNvSpPr>
          <p:nvPr>
            <p:ph type="body" sz="quarter" idx="11"/>
          </p:nvPr>
        </p:nvSpPr>
        <p:spPr>
          <a:xfrm>
            <a:off x="266700" y="304800"/>
            <a:ext cx="8724900" cy="646331"/>
          </a:xfrm>
        </p:spPr>
        <p:txBody>
          <a:bodyPr/>
          <a:lstStyle/>
          <a:p>
            <a:pPr algn="ctr"/>
            <a:r>
              <a:rPr lang="en-US" sz="3600" dirty="0"/>
              <a:t>Investigation of Sudden Death</a:t>
            </a:r>
          </a:p>
        </p:txBody>
      </p:sp>
      <p:pic>
        <p:nvPicPr>
          <p:cNvPr id="3" name="Picture 2" descr="Diagram&#10;&#10;Description automatically generated">
            <a:extLst>
              <a:ext uri="{FF2B5EF4-FFF2-40B4-BE49-F238E27FC236}">
                <a16:creationId xmlns:a16="http://schemas.microsoft.com/office/drawing/2014/main" id="{5BCA02A6-4B86-4367-BA9F-9728041BFF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901213"/>
            <a:ext cx="5638800" cy="5196006"/>
          </a:xfrm>
          <a:prstGeom prst="rect">
            <a:avLst/>
          </a:prstGeom>
        </p:spPr>
      </p:pic>
      <p:sp>
        <p:nvSpPr>
          <p:cNvPr id="6" name="TextBox 5">
            <a:extLst>
              <a:ext uri="{FF2B5EF4-FFF2-40B4-BE49-F238E27FC236}">
                <a16:creationId xmlns:a16="http://schemas.microsoft.com/office/drawing/2014/main" id="{39C82267-AEDE-4303-A87E-7975B01D51B1}"/>
              </a:ext>
            </a:extLst>
          </p:cNvPr>
          <p:cNvSpPr txBox="1"/>
          <p:nvPr/>
        </p:nvSpPr>
        <p:spPr>
          <a:xfrm>
            <a:off x="746872" y="5971401"/>
            <a:ext cx="7650256" cy="276999"/>
          </a:xfrm>
          <a:prstGeom prst="rect">
            <a:avLst/>
          </a:prstGeom>
          <a:noFill/>
        </p:spPr>
        <p:txBody>
          <a:bodyPr wrap="square" rtlCol="0">
            <a:spAutoFit/>
          </a:bodyPr>
          <a:lstStyle/>
          <a:p>
            <a:pPr lvl="0" defTabSz="463003">
              <a:spcBef>
                <a:spcPct val="0"/>
              </a:spcBef>
            </a:pPr>
            <a:r>
              <a:rPr lang="en-US" sz="1200" b="1" dirty="0">
                <a:solidFill>
                  <a:srgbClr val="004C77"/>
                </a:solidFill>
                <a:latin typeface="Helvetica" pitchFamily="2" charset="0"/>
              </a:rPr>
              <a:t>Investigation of sudden unexplained death: personal and family history. SCD = sudden cardiac death.</a:t>
            </a:r>
            <a:endParaRPr lang="en-US" sz="1200" dirty="0"/>
          </a:p>
        </p:txBody>
      </p:sp>
    </p:spTree>
    <p:extLst>
      <p:ext uri="{BB962C8B-B14F-4D97-AF65-F5344CB8AC3E}">
        <p14:creationId xmlns:p14="http://schemas.microsoft.com/office/powerpoint/2010/main" val="4103227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B160C011-7D44-486F-AA4E-65CD555554A6}"/>
              </a:ext>
            </a:extLst>
          </p:cNvPr>
          <p:cNvGraphicFramePr>
            <a:graphicFrameLocks noGrp="1"/>
          </p:cNvGraphicFramePr>
          <p:nvPr>
            <p:extLst>
              <p:ext uri="{D42A27DB-BD31-4B8C-83A1-F6EECF244321}">
                <p14:modId xmlns:p14="http://schemas.microsoft.com/office/powerpoint/2010/main" val="4292478656"/>
              </p:ext>
            </p:extLst>
          </p:nvPr>
        </p:nvGraphicFramePr>
        <p:xfrm>
          <a:off x="277906" y="1133755"/>
          <a:ext cx="8610600" cy="3694763"/>
        </p:xfrm>
        <a:graphic>
          <a:graphicData uri="http://schemas.openxmlformats.org/drawingml/2006/table">
            <a:tbl>
              <a:tblPr firstRow="1" firstCol="1" bandRow="1"/>
              <a:tblGrid>
                <a:gridCol w="893552">
                  <a:extLst>
                    <a:ext uri="{9D8B030D-6E8A-4147-A177-3AD203B41FA5}">
                      <a16:colId xmlns:a16="http://schemas.microsoft.com/office/drawing/2014/main" val="1223233257"/>
                    </a:ext>
                  </a:extLst>
                </a:gridCol>
                <a:gridCol w="960405">
                  <a:extLst>
                    <a:ext uri="{9D8B030D-6E8A-4147-A177-3AD203B41FA5}">
                      <a16:colId xmlns:a16="http://schemas.microsoft.com/office/drawing/2014/main" val="2855402979"/>
                    </a:ext>
                  </a:extLst>
                </a:gridCol>
                <a:gridCol w="6756643">
                  <a:extLst>
                    <a:ext uri="{9D8B030D-6E8A-4147-A177-3AD203B41FA5}">
                      <a16:colId xmlns:a16="http://schemas.microsoft.com/office/drawing/2014/main" val="2295122683"/>
                    </a:ext>
                  </a:extLst>
                </a:gridCol>
              </a:tblGrid>
              <a:tr h="0">
                <a:tc gridSpan="3">
                  <a:txBody>
                    <a:bodyPr/>
                    <a:lstStyle/>
                    <a:p>
                      <a:pPr marL="0" marR="0" algn="ctr">
                        <a:lnSpc>
                          <a:spcPct val="107000"/>
                        </a:lnSpc>
                        <a:spcBef>
                          <a:spcPts val="0"/>
                        </a:spcBef>
                        <a:spcAft>
                          <a:spcPts val="800"/>
                        </a:spcAft>
                      </a:pPr>
                      <a:r>
                        <a:rPr lang="en-US" sz="1400" b="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Recommendations for investigation of sudden death—examination of premorbid investigations</a:t>
                      </a:r>
                      <a:endParaRPr lang="en-US" sz="1400" dirty="0">
                        <a:solidFill>
                          <a:schemeClr val="bg1"/>
                        </a:solidFill>
                        <a:effectLst/>
                        <a:latin typeface="Helvetica" panose="020B0604020202020204" pitchFamily="34" charset="0"/>
                        <a:ea typeface="Calibri" panose="020F0502020204030204" pitchFamily="34" charset="0"/>
                        <a:cs typeface="Helvetica" panose="020B0604020202020204" pitchFamily="34" charset="0"/>
                      </a:endParaRPr>
                    </a:p>
                  </a:txBody>
                  <a:tcPr marL="96118" marR="96118" marT="48035" marB="480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4C7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17798406"/>
                  </a:ext>
                </a:extLst>
              </a:tr>
              <a:tr h="274219">
                <a:tc>
                  <a:txBody>
                    <a:bodyPr/>
                    <a:lstStyle/>
                    <a:p>
                      <a:pPr algn="ctr"/>
                      <a:r>
                        <a:rPr lang="en-US" sz="1200" b="1" dirty="0">
                          <a:latin typeface="Helvetica" panose="020B0604020202020204" pitchFamily="34" charset="0"/>
                          <a:cs typeface="Helvetica" panose="020B0604020202020204" pitchFamily="34" charset="0"/>
                        </a:rPr>
                        <a:t>COR</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latin typeface="Helvetica" panose="020B0604020202020204" pitchFamily="34" charset="0"/>
                          <a:cs typeface="Helvetica" panose="020B0604020202020204" pitchFamily="34" charset="0"/>
                        </a:rPr>
                        <a:t>LOE</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200" b="1" dirty="0">
                          <a:effectLst/>
                          <a:latin typeface="Helvetica" panose="020B0604020202020204" pitchFamily="34" charset="0"/>
                          <a:ea typeface="Calibri" panose="020F0502020204030204" pitchFamily="34" charset="0"/>
                          <a:cs typeface="Helvetica" panose="020B0604020202020204" pitchFamily="34" charset="0"/>
                        </a:rPr>
                        <a:t>Recommendations</a:t>
                      </a:r>
                      <a:endParaRPr lang="en-US" sz="1200" dirty="0">
                        <a:effectLst/>
                        <a:latin typeface="Helvetica" panose="020B0604020202020204" pitchFamily="34" charset="0"/>
                        <a:ea typeface="Calibri" panose="020F0502020204030204" pitchFamily="34" charset="0"/>
                        <a:cs typeface="Helvetica" panose="020B0604020202020204" pitchFamily="34" charset="0"/>
                      </a:endParaRP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0265869"/>
                  </a:ext>
                </a:extLst>
              </a:tr>
              <a:tr h="867531">
                <a:tc>
                  <a:txBody>
                    <a:bodyPr/>
                    <a:lstStyle/>
                    <a:p>
                      <a:pPr algn="ctr"/>
                      <a:r>
                        <a:rPr lang="en-US" sz="1200" b="1" dirty="0">
                          <a:latin typeface="Helvetica" panose="020B0604020202020204" pitchFamily="34" charset="0"/>
                          <a:cs typeface="Helvetica" panose="020B0604020202020204" pitchFamily="34" charset="0"/>
                        </a:rPr>
                        <a:t>1</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r>
                        <a:rPr lang="en-US" sz="1200" b="1" dirty="0">
                          <a:latin typeface="Helvetica" panose="020B0604020202020204" pitchFamily="34" charset="0"/>
                          <a:cs typeface="Helvetica" panose="020B0604020202020204" pitchFamily="34" charset="0"/>
                        </a:rPr>
                        <a:t>B-NR</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342900" marR="0" lvl="0" indent="-342900" algn="just">
                        <a:lnSpc>
                          <a:spcPct val="107000"/>
                        </a:lnSpc>
                        <a:spcBef>
                          <a:spcPts val="0"/>
                        </a:spcBef>
                        <a:spcAft>
                          <a:spcPts val="0"/>
                        </a:spcAft>
                        <a:buFont typeface="+mj-lt"/>
                        <a:buAutoNum type="arabicPeriod"/>
                      </a:pPr>
                      <a:r>
                        <a:rPr lang="en-US" sz="1200" b="1" dirty="0">
                          <a:effectLst/>
                          <a:latin typeface="Helvetica" panose="020B0604020202020204" pitchFamily="34" charset="0"/>
                          <a:ea typeface="Calibri" panose="020F0502020204030204" pitchFamily="34" charset="0"/>
                          <a:cs typeface="Helvetica" panose="020B0604020202020204" pitchFamily="34" charset="0"/>
                        </a:rPr>
                        <a:t>All relevant cardiac investigations, including 12-lead ECGs, echocardiography, computed tomography, cardiac magnetic resonance imaging, genetic analyses, and ambulatory monitoring recorded before sudden unexplained death, should be reviewed and analyzed. </a:t>
                      </a:r>
                      <a:endParaRPr lang="en-US" sz="1200" dirty="0">
                        <a:effectLst/>
                        <a:latin typeface="Helvetica" panose="020B0604020202020204" pitchFamily="34" charset="0"/>
                        <a:ea typeface="Calibri" panose="020F0502020204030204" pitchFamily="34" charset="0"/>
                        <a:cs typeface="Helvetica" panose="020B0604020202020204" pitchFamily="34" charset="0"/>
                      </a:endParaRP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4836972"/>
                  </a:ext>
                </a:extLst>
              </a:tr>
              <a:tr h="517099">
                <a:tc>
                  <a:txBody>
                    <a:bodyPr/>
                    <a:lstStyle/>
                    <a:p>
                      <a:pPr algn="ctr"/>
                      <a:r>
                        <a:rPr lang="en-US" sz="1200" b="1" dirty="0">
                          <a:latin typeface="Helvetica" panose="020B0604020202020204" pitchFamily="34" charset="0"/>
                          <a:cs typeface="Helvetica" panose="020B0604020202020204" pitchFamily="34" charset="0"/>
                        </a:rPr>
                        <a:t>1</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r>
                        <a:rPr lang="en-US" sz="1200" b="1" dirty="0">
                          <a:latin typeface="Helvetica" panose="020B0604020202020204" pitchFamily="34" charset="0"/>
                          <a:cs typeface="Helvetica" panose="020B0604020202020204" pitchFamily="34" charset="0"/>
                        </a:rPr>
                        <a:t>B-NR</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342900" marR="0" lvl="0" indent="-342900" algn="just">
                        <a:lnSpc>
                          <a:spcPct val="107000"/>
                        </a:lnSpc>
                        <a:spcBef>
                          <a:spcPts val="0"/>
                        </a:spcBef>
                        <a:spcAft>
                          <a:spcPts val="0"/>
                        </a:spcAft>
                        <a:buFont typeface="+mj-lt"/>
                        <a:buAutoNum type="arabicPeriod" startAt="2"/>
                      </a:pPr>
                      <a:r>
                        <a:rPr lang="en-US" sz="1200" b="1" dirty="0">
                          <a:effectLst/>
                          <a:latin typeface="Helvetica" panose="020B0604020202020204" pitchFamily="34" charset="0"/>
                          <a:ea typeface="Calibri" panose="020F0502020204030204" pitchFamily="34" charset="0"/>
                          <a:cs typeface="Helvetica" panose="020B0604020202020204" pitchFamily="34" charset="0"/>
                        </a:rPr>
                        <a:t>Any blood or DNA sample (</a:t>
                      </a:r>
                      <a:r>
                        <a:rPr lang="en-US" sz="1200" b="1" dirty="0" err="1">
                          <a:effectLst/>
                          <a:latin typeface="Helvetica" panose="020B0604020202020204" pitchFamily="34" charset="0"/>
                          <a:ea typeface="Calibri" panose="020F0502020204030204" pitchFamily="34" charset="0"/>
                          <a:cs typeface="Helvetica" panose="020B0604020202020204" pitchFamily="34" charset="0"/>
                        </a:rPr>
                        <a:t>eg</a:t>
                      </a:r>
                      <a:r>
                        <a:rPr lang="en-US" sz="1200" b="1" dirty="0">
                          <a:effectLst/>
                          <a:latin typeface="Helvetica" panose="020B0604020202020204" pitchFamily="34" charset="0"/>
                          <a:ea typeface="Calibri" panose="020F0502020204030204" pitchFamily="34" charset="0"/>
                          <a:cs typeface="Helvetica" panose="020B0604020202020204" pitchFamily="34" charset="0"/>
                        </a:rPr>
                        <a:t>, blood in EDTA, blood on filter paper card) taken before sudden unexplained death should be stored for future genetic analysis.</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1661110"/>
                  </a:ext>
                </a:extLst>
              </a:tr>
              <a:tr h="484621">
                <a:tc>
                  <a:txBody>
                    <a:bodyPr/>
                    <a:lstStyle/>
                    <a:p>
                      <a:pPr algn="ctr"/>
                      <a:r>
                        <a:rPr lang="en-US" sz="1200" b="1" dirty="0">
                          <a:latin typeface="Helvetica" panose="020B0604020202020204" pitchFamily="34" charset="0"/>
                          <a:cs typeface="Helvetica" panose="020B0604020202020204" pitchFamily="34" charset="0"/>
                        </a:rPr>
                        <a:t>1</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r>
                        <a:rPr lang="en-US" sz="1200" b="1" dirty="0">
                          <a:latin typeface="Helvetica" panose="020B0604020202020204" pitchFamily="34" charset="0"/>
                          <a:cs typeface="Helvetica" panose="020B0604020202020204" pitchFamily="34" charset="0"/>
                        </a:rPr>
                        <a:t>B-NR</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342900" marR="0" lvl="0" indent="-342900" algn="just">
                        <a:lnSpc>
                          <a:spcPct val="107000"/>
                        </a:lnSpc>
                        <a:spcBef>
                          <a:spcPts val="0"/>
                        </a:spcBef>
                        <a:spcAft>
                          <a:spcPts val="0"/>
                        </a:spcAft>
                        <a:buFont typeface="+mj-lt"/>
                        <a:buAutoNum type="arabicPeriod" startAt="3"/>
                      </a:pPr>
                      <a:r>
                        <a:rPr lang="en-US" sz="1200" b="1" dirty="0">
                          <a:effectLst/>
                          <a:latin typeface="Helvetica" panose="020B0604020202020204" pitchFamily="34" charset="0"/>
                          <a:ea typeface="Calibri" panose="020F0502020204030204" pitchFamily="34" charset="0"/>
                          <a:cs typeface="Helvetica" panose="020B0604020202020204" pitchFamily="34" charset="0"/>
                        </a:rPr>
                        <a:t>Neurological events such as seizures suspicious for epilepsy before sudden unexplained death should be reviewed and studied for a potential cardiac etiology.</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080774"/>
                  </a:ext>
                </a:extLst>
              </a:tr>
              <a:tr h="623085">
                <a:tc>
                  <a:txBody>
                    <a:bodyPr/>
                    <a:lstStyle/>
                    <a:p>
                      <a:pPr algn="ctr"/>
                      <a:r>
                        <a:rPr lang="en-US" sz="1200" b="1" dirty="0">
                          <a:latin typeface="Helvetica" panose="020B0604020202020204" pitchFamily="34" charset="0"/>
                          <a:cs typeface="Helvetica" panose="020B0604020202020204" pitchFamily="34" charset="0"/>
                        </a:rPr>
                        <a:t>2b</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r>
                        <a:rPr lang="en-US" sz="1200" b="1" dirty="0">
                          <a:latin typeface="Helvetica" panose="020B0604020202020204" pitchFamily="34" charset="0"/>
                          <a:cs typeface="Helvetica" panose="020B0604020202020204" pitchFamily="34" charset="0"/>
                        </a:rPr>
                        <a:t>C-LD</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342900" marR="0" lvl="0" indent="-342900" algn="just">
                        <a:lnSpc>
                          <a:spcPct val="107000"/>
                        </a:lnSpc>
                        <a:spcBef>
                          <a:spcPts val="0"/>
                        </a:spcBef>
                        <a:spcAft>
                          <a:spcPts val="0"/>
                        </a:spcAft>
                        <a:buFont typeface="+mj-lt"/>
                        <a:buAutoNum type="arabicPeriod" startAt="4"/>
                      </a:pPr>
                      <a:r>
                        <a:rPr lang="en-US" sz="1200" b="1" dirty="0">
                          <a:effectLst/>
                          <a:latin typeface="Helvetica" panose="020B0604020202020204" pitchFamily="34" charset="0"/>
                          <a:ea typeface="Calibri" panose="020F0502020204030204" pitchFamily="34" charset="0"/>
                          <a:cs typeface="Helvetica" panose="020B0604020202020204" pitchFamily="34" charset="0"/>
                        </a:rPr>
                        <a:t>ECG information from the automated external defibrillator or ECG monitor recorded around the time of sudden cardiac death may be useful for review and analysis.</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0962805"/>
                  </a:ext>
                </a:extLst>
              </a:tr>
              <a:tr h="620429">
                <a:tc>
                  <a:txBody>
                    <a:bodyPr/>
                    <a:lstStyle/>
                    <a:p>
                      <a:pPr algn="ctr"/>
                      <a:r>
                        <a:rPr lang="en-US" sz="1200" b="1" dirty="0">
                          <a:latin typeface="Helvetica" panose="020B0604020202020204" pitchFamily="34" charset="0"/>
                          <a:cs typeface="Helvetica" panose="020B0604020202020204" pitchFamily="34" charset="0"/>
                        </a:rPr>
                        <a:t>1</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r>
                        <a:rPr lang="en-US" sz="1200" b="1" dirty="0">
                          <a:latin typeface="Helvetica" panose="020B0604020202020204" pitchFamily="34" charset="0"/>
                          <a:cs typeface="Helvetica" panose="020B0604020202020204" pitchFamily="34" charset="0"/>
                        </a:rPr>
                        <a:t>B-NR</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347472" marR="0" lvl="0" indent="-347472" algn="just">
                        <a:lnSpc>
                          <a:spcPct val="107000"/>
                        </a:lnSpc>
                        <a:spcBef>
                          <a:spcPts val="0"/>
                        </a:spcBef>
                        <a:spcAft>
                          <a:spcPts val="0"/>
                        </a:spcAft>
                        <a:buFont typeface="+mj-lt"/>
                        <a:buAutoNum type="arabicPeriod" startAt="5"/>
                      </a:pPr>
                      <a:r>
                        <a:rPr lang="en-US" sz="1200" b="1"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Any implanted cardiac electronic device in an individual with sudden cardiac death should be reviewed and analyzed.</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50058563"/>
                  </a:ext>
                </a:extLst>
              </a:tr>
            </a:tbl>
          </a:graphicData>
        </a:graphic>
      </p:graphicFrame>
      <p:sp>
        <p:nvSpPr>
          <p:cNvPr id="10" name="Text Placeholder 9">
            <a:extLst>
              <a:ext uri="{FF2B5EF4-FFF2-40B4-BE49-F238E27FC236}">
                <a16:creationId xmlns:a16="http://schemas.microsoft.com/office/drawing/2014/main" id="{59EC4A81-CC73-48B4-B07B-C60554DD0731}"/>
              </a:ext>
            </a:extLst>
          </p:cNvPr>
          <p:cNvSpPr>
            <a:spLocks noGrp="1"/>
          </p:cNvSpPr>
          <p:nvPr>
            <p:ph type="body" sz="quarter" idx="11"/>
          </p:nvPr>
        </p:nvSpPr>
        <p:spPr>
          <a:xfrm>
            <a:off x="419100" y="72454"/>
            <a:ext cx="8724900" cy="514735"/>
          </a:xfrm>
        </p:spPr>
        <p:txBody>
          <a:bodyPr/>
          <a:lstStyle/>
          <a:p>
            <a:pPr algn="ctr"/>
            <a:r>
              <a:rPr lang="en-US" sz="3600" dirty="0"/>
              <a:t>Investigation of Sudden Death</a:t>
            </a:r>
          </a:p>
        </p:txBody>
      </p:sp>
      <p:sp>
        <p:nvSpPr>
          <p:cNvPr id="4" name="Rectangle 3">
            <a:extLst>
              <a:ext uri="{FF2B5EF4-FFF2-40B4-BE49-F238E27FC236}">
                <a16:creationId xmlns:a16="http://schemas.microsoft.com/office/drawing/2014/main" id="{D9E90AFD-88FC-44D8-8A3F-FCEC3BE15655}"/>
              </a:ext>
            </a:extLst>
          </p:cNvPr>
          <p:cNvSpPr/>
          <p:nvPr/>
        </p:nvSpPr>
        <p:spPr>
          <a:xfrm>
            <a:off x="220756" y="704642"/>
            <a:ext cx="8229600" cy="338554"/>
          </a:xfrm>
          <a:prstGeom prst="rect">
            <a:avLst/>
          </a:prstGeom>
        </p:spPr>
        <p:txBody>
          <a:bodyPr wrap="square">
            <a:spAutoFit/>
          </a:bodyPr>
          <a:lstStyle/>
          <a:p>
            <a:pPr lvl="0" defTabSz="463003">
              <a:spcBef>
                <a:spcPct val="0"/>
              </a:spcBef>
            </a:pPr>
            <a:r>
              <a:rPr lang="en-US" sz="1600" b="1" dirty="0">
                <a:solidFill>
                  <a:srgbClr val="004C77"/>
                </a:solidFill>
                <a:latin typeface="Helvetica" pitchFamily="2" charset="0"/>
              </a:rPr>
              <a:t>Investigation of Sudden Death: Examination of Premorbid Investigations</a:t>
            </a:r>
            <a:endParaRPr lang="en-US" dirty="0">
              <a:solidFill>
                <a:prstClr val="black"/>
              </a:solidFill>
            </a:endParaRPr>
          </a:p>
        </p:txBody>
      </p:sp>
      <p:sp>
        <p:nvSpPr>
          <p:cNvPr id="5" name="TextBox 4">
            <a:extLst>
              <a:ext uri="{FF2B5EF4-FFF2-40B4-BE49-F238E27FC236}">
                <a16:creationId xmlns:a16="http://schemas.microsoft.com/office/drawing/2014/main" id="{69854E77-CB26-4C5F-B934-A3080E1D5D37}"/>
              </a:ext>
            </a:extLst>
          </p:cNvPr>
          <p:cNvSpPr txBox="1"/>
          <p:nvPr/>
        </p:nvSpPr>
        <p:spPr>
          <a:xfrm>
            <a:off x="220756" y="4828518"/>
            <a:ext cx="8656544" cy="1461939"/>
          </a:xfrm>
          <a:prstGeom prst="rect">
            <a:avLst/>
          </a:prstGeom>
          <a:noFill/>
        </p:spPr>
        <p:txBody>
          <a:bodyPr wrap="square" rtlCol="0">
            <a:spAutoFit/>
          </a:bodyPr>
          <a:lstStyle/>
          <a:p>
            <a:pPr algn="just">
              <a:spcAft>
                <a:spcPts val="600"/>
              </a:spcAft>
            </a:pPr>
            <a:r>
              <a:rPr lang="en-US" sz="1200" b="1" dirty="0">
                <a:latin typeface="Helvetica" panose="020B0604020202020204" pitchFamily="34" charset="0"/>
                <a:cs typeface="Helvetica" panose="020B0604020202020204" pitchFamily="34" charset="0"/>
              </a:rPr>
              <a:t>Synopsis</a:t>
            </a:r>
          </a:p>
          <a:p>
            <a:pPr algn="just"/>
            <a:r>
              <a:rPr lang="en-US" sz="1200" spc="-10" dirty="0">
                <a:latin typeface="Helvetica" panose="020B0604020202020204" pitchFamily="34" charset="0"/>
                <a:cs typeface="Helvetica" panose="020B0604020202020204" pitchFamily="34" charset="0"/>
              </a:rPr>
              <a:t>During the investigation of sudden unexplained death (SUD), pertinent investigations performed prior to death can aid in establishing the cause. Although ECG features such as QT interval, type 1 Brugada pattern, and early repolarization may be critical for diagnosis, many ECGs taken during life will be normal. Ambulatory ECG monitoring and cardiac imaging should be sought to provide clues to the diagnosis of sudden cardiac death (SCD). Symptoms attributed to a neurological cause may be re-evaluated, in collaboration with neurologists. Any potential DNA sample before SUD should be stored if tissue is not gained at autopsy. ECG information from the AED, emergency services, or CIEDs may also be useful to determine the cause of SCD.</a:t>
            </a:r>
          </a:p>
        </p:txBody>
      </p:sp>
    </p:spTree>
    <p:extLst>
      <p:ext uri="{BB962C8B-B14F-4D97-AF65-F5344CB8AC3E}">
        <p14:creationId xmlns:p14="http://schemas.microsoft.com/office/powerpoint/2010/main" val="3149072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B2BF42-32B5-4E1F-B524-220B5518573F}"/>
              </a:ext>
            </a:extLst>
          </p:cNvPr>
          <p:cNvSpPr>
            <a:spLocks noGrp="1"/>
          </p:cNvSpPr>
          <p:nvPr>
            <p:ph type="body" sz="quarter" idx="11"/>
          </p:nvPr>
        </p:nvSpPr>
        <p:spPr>
          <a:xfrm>
            <a:off x="3615608" y="1229415"/>
            <a:ext cx="5375993" cy="2554930"/>
          </a:xfrm>
        </p:spPr>
        <p:txBody>
          <a:bodyPr/>
          <a:lstStyle/>
          <a:p>
            <a:r>
              <a:rPr lang="en-US" sz="2667" dirty="0"/>
              <a:t>2020 APHRS/HRS Expert Consensus Statement on the Investigation of Decedents with Sudden Unexplained Death and Patients with Sudden Cardiac Arrest, and of Their Families</a:t>
            </a:r>
          </a:p>
        </p:txBody>
      </p:sp>
      <p:sp>
        <p:nvSpPr>
          <p:cNvPr id="3" name="Text Placeholder 2">
            <a:extLst>
              <a:ext uri="{FF2B5EF4-FFF2-40B4-BE49-F238E27FC236}">
                <a16:creationId xmlns:a16="http://schemas.microsoft.com/office/drawing/2014/main" id="{B0D8657F-8860-4766-AFE4-57E68779719E}"/>
              </a:ext>
            </a:extLst>
          </p:cNvPr>
          <p:cNvSpPr>
            <a:spLocks noGrp="1"/>
          </p:cNvSpPr>
          <p:nvPr>
            <p:ph type="body" sz="quarter" idx="12"/>
          </p:nvPr>
        </p:nvSpPr>
        <p:spPr>
          <a:xfrm>
            <a:off x="3617849" y="4248370"/>
            <a:ext cx="5375993" cy="2072875"/>
          </a:xfrm>
        </p:spPr>
        <p:txBody>
          <a:bodyPr/>
          <a:lstStyle/>
          <a:p>
            <a:pPr algn="just"/>
            <a:r>
              <a:rPr lang="en-US" sz="1100" dirty="0"/>
              <a:t>Martin K. Stiles, MBChB, PhD, FHRS (APHRS Chair); Arthur A.M. Wilde, MD, PhD (HRS Chair); Dominic J. Abrams, MBBS, MD, MBA; Michael J. Ackerman, MD, PhD; Christine M. Albert, MD, MPH; Elijah R. Behr, MA, MBBS, MD; Sumeet S. Chugh, MD, FHRS; Martina C. Cornel, MD, PhD; Karen Gardner, MPH, PhD;</a:t>
            </a:r>
            <a:r>
              <a:rPr lang="el-GR" sz="1100" dirty="0"/>
              <a:t> </a:t>
            </a:r>
            <a:r>
              <a:rPr lang="en-US" sz="1100" dirty="0"/>
              <a:t>Jodie Ingles, GradDipGenCouns, PhD, MPH, FHRS; Cynthia A. James, ScM, PhD, CGC; Jyh-Ming Jimmy Juang, MD, PhD; Stefan Kääb, MD, PhD; Elizabeth S. Kaufman, MD, FHRS; Andrew D. Krahn, MD, FHRS; Steven A. Lubitz, MD, MPH; Heather MacLeod, MS, CGC; Carlos A. Morillo, MD, FHRS; Koonlawee Nademanee, MD, FHRS, CCDS; Vincent Probst, MD, PhD; Elizabeth V. Saarel, MD, FHRS, CEPS-P; Luciana Sacilotto, MD, PhD; Christopher Semsarian, MBBS, MPH, PhD, FHRS; Mary N. Sheppard, MB, BCH, BAO, MD, </a:t>
            </a:r>
            <a:r>
              <a:rPr lang="en-US" sz="1100" dirty="0" err="1"/>
              <a:t>FRCPath</a:t>
            </a:r>
            <a:r>
              <a:rPr lang="en-US" sz="1100" dirty="0"/>
              <a:t>; Wataru Shimizu, MD, PhD; Jonathan R. Skinner, MBChB, MD, FHRS; Jacob Tfelt-Hansen, MD, </a:t>
            </a:r>
            <a:r>
              <a:rPr lang="en-US" sz="1100" dirty="0" err="1"/>
              <a:t>DMSc</a:t>
            </a:r>
            <a:r>
              <a:rPr lang="en-US" sz="1100" dirty="0"/>
              <a:t>; Dao Wu Wang, MD, PhD</a:t>
            </a:r>
          </a:p>
        </p:txBody>
      </p:sp>
      <p:sp>
        <p:nvSpPr>
          <p:cNvPr id="5" name="TextBox 4">
            <a:extLst>
              <a:ext uri="{FF2B5EF4-FFF2-40B4-BE49-F238E27FC236}">
                <a16:creationId xmlns:a16="http://schemas.microsoft.com/office/drawing/2014/main" id="{4A4BC0CC-77AD-4FC6-B495-0AB183A049C3}"/>
              </a:ext>
            </a:extLst>
          </p:cNvPr>
          <p:cNvSpPr txBox="1"/>
          <p:nvPr/>
        </p:nvSpPr>
        <p:spPr>
          <a:xfrm>
            <a:off x="154781" y="4315312"/>
            <a:ext cx="2817019" cy="1938992"/>
          </a:xfrm>
          <a:prstGeom prst="rect">
            <a:avLst/>
          </a:prstGeom>
          <a:noFill/>
        </p:spPr>
        <p:txBody>
          <a:bodyPr wrap="square" rtlCol="0">
            <a:spAutoFit/>
          </a:bodyPr>
          <a:lstStyle/>
          <a:p>
            <a:pPr algn="just"/>
            <a:r>
              <a:rPr lang="en-US" sz="1000" dirty="0">
                <a:latin typeface="Helvetica" panose="020B0604020202020204" pitchFamily="34" charset="0"/>
                <a:cs typeface="Helvetica" panose="020B0604020202020204" pitchFamily="34" charset="0"/>
              </a:rPr>
              <a:t>Developed in partnership with the Asia Pacific Heart Rhythm Society (APHRS) and the Heart Rhythm Society (HRS). Developed in collaboration with the Association for European Cardiovascular Pathology (AECVP), the European Heart Rhythm Association (EHRA), the European Society of Human Genetics (ESHG), the Latin American Heart Rhythm Society (LAHRS), the National Society of Genetic Counselors (NSGC), and the Pediatric and Congenital Electrophysiology Society (PACES)</a:t>
            </a:r>
          </a:p>
        </p:txBody>
      </p:sp>
    </p:spTree>
    <p:extLst>
      <p:ext uri="{BB962C8B-B14F-4D97-AF65-F5344CB8AC3E}">
        <p14:creationId xmlns:p14="http://schemas.microsoft.com/office/powerpoint/2010/main" val="324109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B160C011-7D44-486F-AA4E-65CD555554A6}"/>
              </a:ext>
            </a:extLst>
          </p:cNvPr>
          <p:cNvGraphicFramePr>
            <a:graphicFrameLocks noGrp="1"/>
          </p:cNvGraphicFramePr>
          <p:nvPr>
            <p:extLst>
              <p:ext uri="{D42A27DB-BD31-4B8C-83A1-F6EECF244321}">
                <p14:modId xmlns:p14="http://schemas.microsoft.com/office/powerpoint/2010/main" val="1755343107"/>
              </p:ext>
            </p:extLst>
          </p:nvPr>
        </p:nvGraphicFramePr>
        <p:xfrm>
          <a:off x="273424" y="1001532"/>
          <a:ext cx="8610600" cy="4504388"/>
        </p:xfrm>
        <a:graphic>
          <a:graphicData uri="http://schemas.openxmlformats.org/drawingml/2006/table">
            <a:tbl>
              <a:tblPr firstRow="1" firstCol="1" bandRow="1"/>
              <a:tblGrid>
                <a:gridCol w="893552">
                  <a:extLst>
                    <a:ext uri="{9D8B030D-6E8A-4147-A177-3AD203B41FA5}">
                      <a16:colId xmlns:a16="http://schemas.microsoft.com/office/drawing/2014/main" val="1223233257"/>
                    </a:ext>
                  </a:extLst>
                </a:gridCol>
                <a:gridCol w="960405">
                  <a:extLst>
                    <a:ext uri="{9D8B030D-6E8A-4147-A177-3AD203B41FA5}">
                      <a16:colId xmlns:a16="http://schemas.microsoft.com/office/drawing/2014/main" val="2855402979"/>
                    </a:ext>
                  </a:extLst>
                </a:gridCol>
                <a:gridCol w="6756643">
                  <a:extLst>
                    <a:ext uri="{9D8B030D-6E8A-4147-A177-3AD203B41FA5}">
                      <a16:colId xmlns:a16="http://schemas.microsoft.com/office/drawing/2014/main" val="2295122683"/>
                    </a:ext>
                  </a:extLst>
                </a:gridCol>
              </a:tblGrid>
              <a:tr h="293614">
                <a:tc gridSpan="3">
                  <a:txBody>
                    <a:bodyPr/>
                    <a:lstStyle/>
                    <a:p>
                      <a:pPr marL="0" marR="0" algn="ctr">
                        <a:lnSpc>
                          <a:spcPct val="107000"/>
                        </a:lnSpc>
                        <a:spcBef>
                          <a:spcPts val="0"/>
                        </a:spcBef>
                        <a:spcAft>
                          <a:spcPts val="800"/>
                        </a:spcAft>
                      </a:pPr>
                      <a:r>
                        <a:rPr lang="en-US" sz="1400" b="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Recommendations for investigation of sudden death: the postmortem examination and imaging</a:t>
                      </a:r>
                      <a:endParaRPr lang="en-US" sz="1400" dirty="0">
                        <a:solidFill>
                          <a:schemeClr val="bg1"/>
                        </a:solidFill>
                        <a:effectLst/>
                        <a:latin typeface="Helvetica" panose="020B0604020202020204" pitchFamily="34" charset="0"/>
                        <a:ea typeface="Calibri" panose="020F0502020204030204" pitchFamily="34" charset="0"/>
                        <a:cs typeface="Helvetica" panose="020B0604020202020204" pitchFamily="34" charset="0"/>
                      </a:endParaRPr>
                    </a:p>
                  </a:txBody>
                  <a:tcPr marL="96118" marR="96118" marT="48035" marB="480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4C7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17798406"/>
                  </a:ext>
                </a:extLst>
              </a:tr>
              <a:tr h="287931">
                <a:tc>
                  <a:txBody>
                    <a:bodyPr/>
                    <a:lstStyle/>
                    <a:p>
                      <a:pPr algn="ctr"/>
                      <a:r>
                        <a:rPr lang="en-US" sz="1200" b="1" dirty="0">
                          <a:latin typeface="Helvetica" panose="020B0604020202020204" pitchFamily="34" charset="0"/>
                          <a:cs typeface="Helvetica" panose="020B0604020202020204" pitchFamily="34" charset="0"/>
                        </a:rPr>
                        <a:t>COR</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latin typeface="Helvetica" panose="020B0604020202020204" pitchFamily="34" charset="0"/>
                          <a:cs typeface="Helvetica" panose="020B0604020202020204" pitchFamily="34" charset="0"/>
                        </a:rPr>
                        <a:t>LOE</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200" b="1" dirty="0">
                          <a:effectLst/>
                          <a:latin typeface="Helvetica" panose="020B0604020202020204" pitchFamily="34" charset="0"/>
                          <a:ea typeface="Calibri" panose="020F0502020204030204" pitchFamily="34" charset="0"/>
                          <a:cs typeface="Helvetica" panose="020B0604020202020204" pitchFamily="34" charset="0"/>
                        </a:rPr>
                        <a:t>Recommendations</a:t>
                      </a:r>
                      <a:endParaRPr lang="en-US" sz="1200" dirty="0">
                        <a:effectLst/>
                        <a:latin typeface="Helvetica" panose="020B0604020202020204" pitchFamily="34" charset="0"/>
                        <a:ea typeface="Calibri" panose="020F0502020204030204" pitchFamily="34" charset="0"/>
                        <a:cs typeface="Helvetica" panose="020B0604020202020204" pitchFamily="34" charset="0"/>
                      </a:endParaRP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0265869"/>
                  </a:ext>
                </a:extLst>
              </a:tr>
              <a:tr h="460308">
                <a:tc>
                  <a:txBody>
                    <a:bodyPr/>
                    <a:lstStyle/>
                    <a:p>
                      <a:pPr algn="ctr"/>
                      <a:r>
                        <a:rPr lang="en-US" sz="1200" b="1" dirty="0">
                          <a:latin typeface="Helvetica" panose="020B0604020202020204" pitchFamily="34" charset="0"/>
                          <a:cs typeface="Helvetica" panose="020B0604020202020204" pitchFamily="34" charset="0"/>
                        </a:rPr>
                        <a:t>1</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r>
                        <a:rPr lang="en-US" sz="1200" b="1" dirty="0">
                          <a:latin typeface="Helvetica" panose="020B0604020202020204" pitchFamily="34" charset="0"/>
                          <a:cs typeface="Helvetica" panose="020B0604020202020204" pitchFamily="34" charset="0"/>
                        </a:rPr>
                        <a:t>B-NR</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342900" marR="0" lvl="0" indent="-342900" algn="just">
                        <a:lnSpc>
                          <a:spcPct val="107000"/>
                        </a:lnSpc>
                        <a:spcBef>
                          <a:spcPts val="0"/>
                        </a:spcBef>
                        <a:spcAft>
                          <a:spcPts val="0"/>
                        </a:spcAft>
                        <a:buFont typeface="+mj-lt"/>
                        <a:buAutoNum type="arabicPeriod"/>
                      </a:pPr>
                      <a:r>
                        <a:rPr lang="en-US" sz="1200" b="1" dirty="0">
                          <a:effectLst/>
                          <a:latin typeface="Helvetica" panose="020B0604020202020204" pitchFamily="34" charset="0"/>
                          <a:ea typeface="Calibri" panose="020F0502020204030204" pitchFamily="34" charset="0"/>
                          <a:cs typeface="Helvetica" panose="020B0604020202020204" pitchFamily="34" charset="0"/>
                        </a:rPr>
                        <a:t>An autopsy is strongly recommended in individuals with a sudden unexplained death.</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4836972"/>
                  </a:ext>
                </a:extLst>
              </a:tr>
              <a:tr h="546592">
                <a:tc>
                  <a:txBody>
                    <a:bodyPr/>
                    <a:lstStyle/>
                    <a:p>
                      <a:pPr algn="ctr"/>
                      <a:r>
                        <a:rPr lang="en-US" sz="1200" b="1" dirty="0">
                          <a:latin typeface="Helvetica" panose="020B0604020202020204" pitchFamily="34" charset="0"/>
                          <a:cs typeface="Helvetica" panose="020B0604020202020204" pitchFamily="34" charset="0"/>
                        </a:rPr>
                        <a:t>1</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r>
                        <a:rPr lang="en-US" sz="1200" b="1" dirty="0">
                          <a:latin typeface="Helvetica" panose="020B0604020202020204" pitchFamily="34" charset="0"/>
                          <a:cs typeface="Helvetica" panose="020B0604020202020204" pitchFamily="34" charset="0"/>
                        </a:rPr>
                        <a:t>B-NR</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342900" marR="0" lvl="0" indent="-342900" algn="just">
                        <a:lnSpc>
                          <a:spcPct val="107000"/>
                        </a:lnSpc>
                        <a:spcBef>
                          <a:spcPts val="0"/>
                        </a:spcBef>
                        <a:spcAft>
                          <a:spcPts val="0"/>
                        </a:spcAft>
                        <a:buFont typeface="+mj-lt"/>
                        <a:buAutoNum type="arabicPeriod" startAt="2"/>
                      </a:pPr>
                      <a:r>
                        <a:rPr lang="en-US" sz="1200" b="1" dirty="0">
                          <a:effectLst/>
                          <a:latin typeface="Helvetica" panose="020B0604020202020204" pitchFamily="34" charset="0"/>
                          <a:ea typeface="Calibri" panose="020F0502020204030204" pitchFamily="34" charset="0"/>
                          <a:cs typeface="Helvetica" panose="020B0604020202020204" pitchFamily="34" charset="0"/>
                        </a:rPr>
                        <a:t>Autopsies for sudden unexplained deaths should be comprehensive, including photography, imaging, toxicology, gross examination of all organs, and detailed examination of the brain, heart, and thorax, with histology being essential.</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1661110"/>
                  </a:ext>
                </a:extLst>
              </a:tr>
              <a:tr h="602276">
                <a:tc>
                  <a:txBody>
                    <a:bodyPr/>
                    <a:lstStyle/>
                    <a:p>
                      <a:pPr algn="ctr"/>
                      <a:r>
                        <a:rPr lang="en-US" sz="1200" b="1" dirty="0">
                          <a:latin typeface="Helvetica" panose="020B0604020202020204" pitchFamily="34" charset="0"/>
                          <a:cs typeface="Helvetica" panose="020B0604020202020204" pitchFamily="34" charset="0"/>
                        </a:rPr>
                        <a:t>1</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r>
                        <a:rPr lang="en-US" sz="1200" b="1" dirty="0">
                          <a:latin typeface="Helvetica" panose="020B0604020202020204" pitchFamily="34" charset="0"/>
                          <a:cs typeface="Helvetica" panose="020B0604020202020204" pitchFamily="34" charset="0"/>
                        </a:rPr>
                        <a:t>B-NR</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342900" marR="0" lvl="0" indent="-342900" algn="just">
                        <a:lnSpc>
                          <a:spcPct val="107000"/>
                        </a:lnSpc>
                        <a:spcBef>
                          <a:spcPts val="0"/>
                        </a:spcBef>
                        <a:spcAft>
                          <a:spcPts val="0"/>
                        </a:spcAft>
                        <a:buFont typeface="+mj-lt"/>
                        <a:buAutoNum type="arabicPeriod" startAt="3"/>
                      </a:pPr>
                      <a:r>
                        <a:rPr lang="en-US" sz="1200" b="1" dirty="0">
                          <a:effectLst/>
                          <a:latin typeface="Helvetica" panose="020B0604020202020204" pitchFamily="34" charset="0"/>
                          <a:ea typeface="Calibri" panose="020F0502020204030204" pitchFamily="34" charset="0"/>
                          <a:cs typeface="Helvetica" panose="020B0604020202020204" pitchFamily="34" charset="0"/>
                        </a:rPr>
                        <a:t>EDTA blood and/or one type of fresh tissue (heart, liver, spleen, skeletal muscle) should be saved at autopsy for sudden unexplained death and banked at −20°C or −80°C for potential genetic analysis; two sources are ideal, if possible.</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080774"/>
                  </a:ext>
                </a:extLst>
              </a:tr>
              <a:tr h="546592">
                <a:tc>
                  <a:txBody>
                    <a:bodyPr/>
                    <a:lstStyle/>
                    <a:p>
                      <a:pPr algn="ctr"/>
                      <a:r>
                        <a:rPr lang="en-US" sz="1200" b="1" dirty="0">
                          <a:latin typeface="Helvetica" panose="020B0604020202020204" pitchFamily="34" charset="0"/>
                          <a:cs typeface="Helvetica" panose="020B0604020202020204" pitchFamily="34" charset="0"/>
                        </a:rPr>
                        <a:t>2b</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r>
                        <a:rPr lang="en-US" sz="1200" b="1" dirty="0">
                          <a:latin typeface="Helvetica" panose="020B0604020202020204" pitchFamily="34" charset="0"/>
                          <a:cs typeface="Helvetica" panose="020B0604020202020204" pitchFamily="34" charset="0"/>
                        </a:rPr>
                        <a:t>C-LD</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342900" marR="0" lvl="0" indent="-342900" algn="just">
                        <a:lnSpc>
                          <a:spcPct val="107000"/>
                        </a:lnSpc>
                        <a:spcBef>
                          <a:spcPts val="0"/>
                        </a:spcBef>
                        <a:spcAft>
                          <a:spcPts val="0"/>
                        </a:spcAft>
                        <a:buFont typeface="+mj-lt"/>
                        <a:buAutoNum type="arabicPeriod" startAt="4"/>
                      </a:pPr>
                      <a:r>
                        <a:rPr lang="en-US" sz="1200" b="1" dirty="0">
                          <a:effectLst/>
                          <a:latin typeface="Helvetica" panose="020B0604020202020204" pitchFamily="34" charset="0"/>
                          <a:ea typeface="Calibri" panose="020F0502020204030204" pitchFamily="34" charset="0"/>
                          <a:cs typeface="Helvetica" panose="020B0604020202020204" pitchFamily="34" charset="0"/>
                        </a:rPr>
                        <a:t>Storing frozen myocardial tissue may be considered at autopsy for sudden unexplained death, as it may aid in assessing the significance of future genetic findings.</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0962805"/>
                  </a:ext>
                </a:extLst>
              </a:tr>
              <a:tr h="461602">
                <a:tc>
                  <a:txBody>
                    <a:bodyPr/>
                    <a:lstStyle/>
                    <a:p>
                      <a:pPr algn="ctr"/>
                      <a:r>
                        <a:rPr lang="en-US" sz="1200" b="1" dirty="0">
                          <a:latin typeface="Helvetica" panose="020B0604020202020204" pitchFamily="34" charset="0"/>
                          <a:cs typeface="Helvetica" panose="020B0604020202020204" pitchFamily="34" charset="0"/>
                        </a:rPr>
                        <a:t>1</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r>
                        <a:rPr lang="en-US" sz="1200" b="1" dirty="0">
                          <a:latin typeface="Helvetica" panose="020B0604020202020204" pitchFamily="34" charset="0"/>
                          <a:cs typeface="Helvetica" panose="020B0604020202020204" pitchFamily="34" charset="0"/>
                        </a:rPr>
                        <a:t>C-EO</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347472" marR="0" lvl="0" indent="-347472" algn="just">
                        <a:lnSpc>
                          <a:spcPct val="107000"/>
                        </a:lnSpc>
                        <a:spcBef>
                          <a:spcPts val="0"/>
                        </a:spcBef>
                        <a:spcAft>
                          <a:spcPts val="0"/>
                        </a:spcAft>
                        <a:buFont typeface="+mj-lt"/>
                        <a:buAutoNum type="arabicPeriod" startAt="5"/>
                      </a:pPr>
                      <a:r>
                        <a:rPr lang="en-US" sz="1200" b="1"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Findings of an autopsy for sudden unexplained death should be communicated to the family in a timely fashion in accordance with local legal requirements.</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50058563"/>
                  </a:ext>
                </a:extLst>
              </a:tr>
              <a:tr h="619285">
                <a:tc>
                  <a:txBody>
                    <a:bodyPr/>
                    <a:lstStyle/>
                    <a:p>
                      <a:pPr algn="ctr"/>
                      <a:r>
                        <a:rPr lang="en-US" sz="1200" b="1" dirty="0">
                          <a:latin typeface="Helvetica" panose="020B0604020202020204" pitchFamily="34" charset="0"/>
                          <a:cs typeface="Helvetica" panose="020B0604020202020204" pitchFamily="34" charset="0"/>
                        </a:rPr>
                        <a:t>1</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latin typeface="Helvetica" panose="020B0604020202020204" pitchFamily="34" charset="0"/>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Helvetica" panose="020B0604020202020204" pitchFamily="34" charset="0"/>
                          <a:cs typeface="Helvetica" panose="020B0604020202020204" pitchFamily="34" charset="0"/>
                        </a:rPr>
                        <a:t>B-NR</a:t>
                      </a:r>
                    </a:p>
                    <a:p>
                      <a:pPr algn="ctr"/>
                      <a:endParaRPr lang="en-US" sz="1200" b="1" dirty="0">
                        <a:latin typeface="Helvetica" panose="020B0604020202020204" pitchFamily="34" charset="0"/>
                        <a:cs typeface="Helvetica" panose="020B0604020202020204" pitchFamily="34" charset="0"/>
                      </a:endParaRP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347472" marR="0" lvl="0" indent="-347472" algn="just">
                        <a:lnSpc>
                          <a:spcPct val="107000"/>
                        </a:lnSpc>
                        <a:spcBef>
                          <a:spcPts val="0"/>
                        </a:spcBef>
                        <a:spcAft>
                          <a:spcPts val="0"/>
                        </a:spcAft>
                        <a:buFont typeface="+mj-lt"/>
                        <a:buAutoNum type="arabicPeriod" startAt="6"/>
                      </a:pPr>
                      <a:r>
                        <a:rPr lang="en-US" sz="1200" b="1"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Cases with likely cardiac causes for sudden unexplained death should be referred to a pathologist with expertise in cardiac disease, as the finding of an abnormal or normal heart is important for family screening.</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8651329"/>
                  </a:ext>
                </a:extLst>
              </a:tr>
              <a:tr h="619285">
                <a:tc>
                  <a:txBody>
                    <a:bodyPr/>
                    <a:lstStyle/>
                    <a:p>
                      <a:pPr algn="ctr"/>
                      <a:r>
                        <a:rPr lang="en-US" sz="1200" b="1" dirty="0">
                          <a:latin typeface="Helvetica" panose="020B0604020202020204" pitchFamily="34" charset="0"/>
                          <a:cs typeface="Helvetica" panose="020B0604020202020204" pitchFamily="34" charset="0"/>
                        </a:rPr>
                        <a:t>1</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r>
                        <a:rPr lang="en-US" sz="1200" b="1" dirty="0">
                          <a:latin typeface="Helvetica" panose="020B0604020202020204" pitchFamily="34" charset="0"/>
                          <a:cs typeface="Helvetica" panose="020B0604020202020204" pitchFamily="34" charset="0"/>
                        </a:rPr>
                        <a:t>C-LD</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347472" marR="0" lvl="0" indent="-347472" algn="just">
                        <a:lnSpc>
                          <a:spcPct val="107000"/>
                        </a:lnSpc>
                        <a:spcBef>
                          <a:spcPts val="0"/>
                        </a:spcBef>
                        <a:spcAft>
                          <a:spcPts val="0"/>
                        </a:spcAft>
                        <a:buFont typeface="+mj-lt"/>
                        <a:buAutoNum type="arabicPeriod" startAt="7"/>
                      </a:pPr>
                      <a:r>
                        <a:rPr lang="en-US" sz="1200" b="1"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When an autopsy for sudden unexplained death reveals a possible genetic cause, or the heart is normal, then referral for clinical and genetic investigation of the family is recommended.</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60463240"/>
                  </a:ext>
                </a:extLst>
              </a:tr>
            </a:tbl>
          </a:graphicData>
        </a:graphic>
      </p:graphicFrame>
      <p:sp>
        <p:nvSpPr>
          <p:cNvPr id="10" name="Text Placeholder 9">
            <a:extLst>
              <a:ext uri="{FF2B5EF4-FFF2-40B4-BE49-F238E27FC236}">
                <a16:creationId xmlns:a16="http://schemas.microsoft.com/office/drawing/2014/main" id="{59EC4A81-CC73-48B4-B07B-C60554DD0731}"/>
              </a:ext>
            </a:extLst>
          </p:cNvPr>
          <p:cNvSpPr>
            <a:spLocks noGrp="1"/>
          </p:cNvSpPr>
          <p:nvPr>
            <p:ph type="body" sz="quarter" idx="11"/>
          </p:nvPr>
        </p:nvSpPr>
        <p:spPr>
          <a:xfrm>
            <a:off x="177053" y="0"/>
            <a:ext cx="8724900" cy="466695"/>
          </a:xfrm>
        </p:spPr>
        <p:txBody>
          <a:bodyPr/>
          <a:lstStyle/>
          <a:p>
            <a:pPr algn="ctr"/>
            <a:r>
              <a:rPr lang="en-US" sz="3600" dirty="0"/>
              <a:t>Investigation of Sudden Death</a:t>
            </a:r>
          </a:p>
        </p:txBody>
      </p:sp>
      <p:sp>
        <p:nvSpPr>
          <p:cNvPr id="4" name="Rectangle 3">
            <a:extLst>
              <a:ext uri="{FF2B5EF4-FFF2-40B4-BE49-F238E27FC236}">
                <a16:creationId xmlns:a16="http://schemas.microsoft.com/office/drawing/2014/main" id="{D9E90AFD-88FC-44D8-8A3F-FCEC3BE15655}"/>
              </a:ext>
            </a:extLst>
          </p:cNvPr>
          <p:cNvSpPr/>
          <p:nvPr/>
        </p:nvSpPr>
        <p:spPr>
          <a:xfrm>
            <a:off x="266700" y="638325"/>
            <a:ext cx="8229600" cy="338554"/>
          </a:xfrm>
          <a:prstGeom prst="rect">
            <a:avLst/>
          </a:prstGeom>
        </p:spPr>
        <p:txBody>
          <a:bodyPr wrap="square">
            <a:spAutoFit/>
          </a:bodyPr>
          <a:lstStyle/>
          <a:p>
            <a:pPr lvl="0" defTabSz="463003">
              <a:spcBef>
                <a:spcPct val="0"/>
              </a:spcBef>
            </a:pPr>
            <a:r>
              <a:rPr lang="en-US" sz="1600" b="1" dirty="0">
                <a:solidFill>
                  <a:srgbClr val="004C77"/>
                </a:solidFill>
                <a:latin typeface="Helvetica" pitchFamily="2" charset="0"/>
              </a:rPr>
              <a:t>Investigation of Sudden Death: The Postmortem Examination and Imaging</a:t>
            </a:r>
            <a:endParaRPr lang="en-US" dirty="0">
              <a:solidFill>
                <a:prstClr val="black"/>
              </a:solidFill>
            </a:endParaRPr>
          </a:p>
        </p:txBody>
      </p:sp>
      <p:sp>
        <p:nvSpPr>
          <p:cNvPr id="5" name="TextBox 4">
            <a:extLst>
              <a:ext uri="{FF2B5EF4-FFF2-40B4-BE49-F238E27FC236}">
                <a16:creationId xmlns:a16="http://schemas.microsoft.com/office/drawing/2014/main" id="{FD2154E5-EE3D-4CD6-BF6B-BF4418A722DB}"/>
              </a:ext>
            </a:extLst>
          </p:cNvPr>
          <p:cNvSpPr txBox="1"/>
          <p:nvPr/>
        </p:nvSpPr>
        <p:spPr>
          <a:xfrm>
            <a:off x="216274" y="5488705"/>
            <a:ext cx="8656544" cy="907941"/>
          </a:xfrm>
          <a:prstGeom prst="rect">
            <a:avLst/>
          </a:prstGeom>
          <a:noFill/>
        </p:spPr>
        <p:txBody>
          <a:bodyPr wrap="square" rtlCol="0">
            <a:spAutoFit/>
          </a:bodyPr>
          <a:lstStyle/>
          <a:p>
            <a:pPr algn="just">
              <a:spcAft>
                <a:spcPts val="600"/>
              </a:spcAft>
            </a:pPr>
            <a:r>
              <a:rPr lang="en-US" sz="1200" b="1" dirty="0">
                <a:latin typeface="Helvetica" panose="020B0604020202020204" pitchFamily="34" charset="0"/>
                <a:cs typeface="Helvetica" panose="020B0604020202020204" pitchFamily="34" charset="0"/>
              </a:rPr>
              <a:t>Synopsis</a:t>
            </a:r>
          </a:p>
          <a:p>
            <a:pPr algn="just">
              <a:spcAft>
                <a:spcPts val="600"/>
              </a:spcAft>
            </a:pPr>
            <a:r>
              <a:rPr lang="en-US" sz="1200" dirty="0">
                <a:latin typeface="Helvetica" panose="020B0604020202020204" pitchFamily="34" charset="0"/>
                <a:cs typeface="Helvetica" panose="020B0604020202020204" pitchFamily="34" charset="0"/>
              </a:rPr>
              <a:t>A comprehensive autopsy is an essential part of the investigation of sudden unexplained death (SUD) and should include collection and storage of tissue suitable for genetic analysis. When the autopsy suggests a possible genetic cause, or no cause and the heart is normal, referral to a multidisciplinary team for further investigation is indicated. </a:t>
            </a:r>
          </a:p>
        </p:txBody>
      </p:sp>
    </p:spTree>
    <p:extLst>
      <p:ext uri="{BB962C8B-B14F-4D97-AF65-F5344CB8AC3E}">
        <p14:creationId xmlns:p14="http://schemas.microsoft.com/office/powerpoint/2010/main" val="1579671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9EC4A81-CC73-48B4-B07B-C60554DD0731}"/>
              </a:ext>
            </a:extLst>
          </p:cNvPr>
          <p:cNvSpPr>
            <a:spLocks noGrp="1"/>
          </p:cNvSpPr>
          <p:nvPr>
            <p:ph type="body" sz="quarter" idx="11"/>
          </p:nvPr>
        </p:nvSpPr>
        <p:spPr>
          <a:xfrm>
            <a:off x="209549" y="138012"/>
            <a:ext cx="8724900" cy="466695"/>
          </a:xfrm>
        </p:spPr>
        <p:txBody>
          <a:bodyPr/>
          <a:lstStyle/>
          <a:p>
            <a:pPr algn="ctr"/>
            <a:r>
              <a:rPr lang="en-US" sz="3600" dirty="0"/>
              <a:t>Investigation of Sudden Death</a:t>
            </a:r>
          </a:p>
        </p:txBody>
      </p:sp>
      <p:pic>
        <p:nvPicPr>
          <p:cNvPr id="3" name="Picture 2" descr="Diagram&#10;&#10;Description automatically generated">
            <a:extLst>
              <a:ext uri="{FF2B5EF4-FFF2-40B4-BE49-F238E27FC236}">
                <a16:creationId xmlns:a16="http://schemas.microsoft.com/office/drawing/2014/main" id="{2025F2CB-20EC-47D0-9A52-D5EA705410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5476" y="638325"/>
            <a:ext cx="5953047" cy="5486400"/>
          </a:xfrm>
          <a:prstGeom prst="rect">
            <a:avLst/>
          </a:prstGeom>
        </p:spPr>
      </p:pic>
      <p:sp>
        <p:nvSpPr>
          <p:cNvPr id="8" name="TextBox 7">
            <a:extLst>
              <a:ext uri="{FF2B5EF4-FFF2-40B4-BE49-F238E27FC236}">
                <a16:creationId xmlns:a16="http://schemas.microsoft.com/office/drawing/2014/main" id="{4B42912A-B543-4F8D-9395-215B42B4656C}"/>
              </a:ext>
            </a:extLst>
          </p:cNvPr>
          <p:cNvSpPr txBox="1"/>
          <p:nvPr/>
        </p:nvSpPr>
        <p:spPr>
          <a:xfrm>
            <a:off x="990600" y="6033700"/>
            <a:ext cx="7650256" cy="276999"/>
          </a:xfrm>
          <a:prstGeom prst="rect">
            <a:avLst/>
          </a:prstGeom>
          <a:noFill/>
        </p:spPr>
        <p:txBody>
          <a:bodyPr wrap="square" rtlCol="0">
            <a:spAutoFit/>
          </a:bodyPr>
          <a:lstStyle/>
          <a:p>
            <a:pPr lvl="0" defTabSz="463003">
              <a:spcBef>
                <a:spcPct val="0"/>
              </a:spcBef>
            </a:pPr>
            <a:r>
              <a:rPr lang="en-US" sz="1200" b="1" dirty="0">
                <a:solidFill>
                  <a:srgbClr val="004C77"/>
                </a:solidFill>
                <a:latin typeface="Helvetica" pitchFamily="2" charset="0"/>
              </a:rPr>
              <a:t>Investigation of sudden unexplained death: the postmortem examination and imaging.</a:t>
            </a:r>
            <a:endParaRPr lang="en-US" sz="1200" dirty="0"/>
          </a:p>
        </p:txBody>
      </p:sp>
    </p:spTree>
    <p:extLst>
      <p:ext uri="{BB962C8B-B14F-4D97-AF65-F5344CB8AC3E}">
        <p14:creationId xmlns:p14="http://schemas.microsoft.com/office/powerpoint/2010/main" val="2213881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B160C011-7D44-486F-AA4E-65CD555554A6}"/>
              </a:ext>
            </a:extLst>
          </p:cNvPr>
          <p:cNvGraphicFramePr>
            <a:graphicFrameLocks noGrp="1"/>
          </p:cNvGraphicFramePr>
          <p:nvPr>
            <p:extLst>
              <p:ext uri="{D42A27DB-BD31-4B8C-83A1-F6EECF244321}">
                <p14:modId xmlns:p14="http://schemas.microsoft.com/office/powerpoint/2010/main" val="284033190"/>
              </p:ext>
            </p:extLst>
          </p:nvPr>
        </p:nvGraphicFramePr>
        <p:xfrm>
          <a:off x="266700" y="1088448"/>
          <a:ext cx="8610600" cy="3790320"/>
        </p:xfrm>
        <a:graphic>
          <a:graphicData uri="http://schemas.openxmlformats.org/drawingml/2006/table">
            <a:tbl>
              <a:tblPr firstRow="1" firstCol="1" bandRow="1"/>
              <a:tblGrid>
                <a:gridCol w="893552">
                  <a:extLst>
                    <a:ext uri="{9D8B030D-6E8A-4147-A177-3AD203B41FA5}">
                      <a16:colId xmlns:a16="http://schemas.microsoft.com/office/drawing/2014/main" val="1223233257"/>
                    </a:ext>
                  </a:extLst>
                </a:gridCol>
                <a:gridCol w="960405">
                  <a:extLst>
                    <a:ext uri="{9D8B030D-6E8A-4147-A177-3AD203B41FA5}">
                      <a16:colId xmlns:a16="http://schemas.microsoft.com/office/drawing/2014/main" val="2855402979"/>
                    </a:ext>
                  </a:extLst>
                </a:gridCol>
                <a:gridCol w="6756643">
                  <a:extLst>
                    <a:ext uri="{9D8B030D-6E8A-4147-A177-3AD203B41FA5}">
                      <a16:colId xmlns:a16="http://schemas.microsoft.com/office/drawing/2014/main" val="2295122683"/>
                    </a:ext>
                  </a:extLst>
                </a:gridCol>
              </a:tblGrid>
              <a:tr h="0">
                <a:tc gridSpan="3">
                  <a:txBody>
                    <a:bodyPr/>
                    <a:lstStyle/>
                    <a:p>
                      <a:pPr marL="0" marR="0" algn="ctr">
                        <a:lnSpc>
                          <a:spcPct val="100000"/>
                        </a:lnSpc>
                        <a:spcBef>
                          <a:spcPts val="0"/>
                        </a:spcBef>
                        <a:spcAft>
                          <a:spcPts val="600"/>
                        </a:spcAft>
                      </a:pPr>
                      <a:r>
                        <a:rPr lang="en-US" sz="1400" b="1" spc="-30" baseline="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Recommendations for investigation of sudden death: genetic evaluation where the phenotype is known</a:t>
                      </a:r>
                      <a:endParaRPr lang="en-US" sz="1400" spc="-30" baseline="0" dirty="0">
                        <a:solidFill>
                          <a:schemeClr val="bg1"/>
                        </a:solidFill>
                        <a:effectLst/>
                        <a:latin typeface="Helvetica" panose="020B0604020202020204" pitchFamily="34" charset="0"/>
                        <a:ea typeface="Calibri" panose="020F0502020204030204" pitchFamily="34" charset="0"/>
                        <a:cs typeface="Helvetica" panose="020B0604020202020204" pitchFamily="34" charset="0"/>
                      </a:endParaRPr>
                    </a:p>
                  </a:txBody>
                  <a:tcPr marL="96118" marR="96118" marT="48035" marB="480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4C7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17798406"/>
                  </a:ext>
                </a:extLst>
              </a:tr>
              <a:tr h="301821">
                <a:tc>
                  <a:txBody>
                    <a:bodyPr/>
                    <a:lstStyle/>
                    <a:p>
                      <a:pPr algn="ctr"/>
                      <a:r>
                        <a:rPr lang="en-US" sz="1200" b="1" dirty="0">
                          <a:latin typeface="Helvetica" panose="020B0604020202020204" pitchFamily="34" charset="0"/>
                          <a:cs typeface="Helvetica" panose="020B0604020202020204" pitchFamily="34" charset="0"/>
                        </a:rPr>
                        <a:t>COR</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latin typeface="Helvetica" panose="020B0604020202020204" pitchFamily="34" charset="0"/>
                          <a:cs typeface="Helvetica" panose="020B0604020202020204" pitchFamily="34" charset="0"/>
                        </a:rPr>
                        <a:t>LOE</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200" b="1" dirty="0">
                          <a:effectLst/>
                          <a:latin typeface="Helvetica" panose="020B0604020202020204" pitchFamily="34" charset="0"/>
                          <a:ea typeface="Calibri" panose="020F0502020204030204" pitchFamily="34" charset="0"/>
                          <a:cs typeface="Helvetica" panose="020B0604020202020204" pitchFamily="34" charset="0"/>
                        </a:rPr>
                        <a:t>Recommendations</a:t>
                      </a:r>
                      <a:endParaRPr lang="en-US" sz="1200" dirty="0">
                        <a:effectLst/>
                        <a:latin typeface="Helvetica" panose="020B0604020202020204" pitchFamily="34" charset="0"/>
                        <a:ea typeface="Calibri" panose="020F0502020204030204" pitchFamily="34" charset="0"/>
                        <a:cs typeface="Helvetica" panose="020B0604020202020204" pitchFamily="34" charset="0"/>
                      </a:endParaRP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0265869"/>
                  </a:ext>
                </a:extLst>
              </a:tr>
              <a:tr h="889323">
                <a:tc>
                  <a:txBody>
                    <a:bodyPr/>
                    <a:lstStyle/>
                    <a:p>
                      <a:pPr algn="ctr"/>
                      <a:r>
                        <a:rPr lang="en-US" sz="1200" b="1" dirty="0">
                          <a:latin typeface="Helvetica" panose="020B0604020202020204" pitchFamily="34" charset="0"/>
                          <a:cs typeface="Helvetica" panose="020B0604020202020204" pitchFamily="34" charset="0"/>
                        </a:rPr>
                        <a:t>1</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r>
                        <a:rPr lang="en-US" sz="1200" b="1" dirty="0">
                          <a:latin typeface="Helvetica" panose="020B0604020202020204" pitchFamily="34" charset="0"/>
                          <a:cs typeface="Helvetica" panose="020B0604020202020204" pitchFamily="34" charset="0"/>
                        </a:rPr>
                        <a:t>B-NR</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342900" marR="0" lvl="0" indent="-342900" algn="just">
                        <a:lnSpc>
                          <a:spcPct val="107000"/>
                        </a:lnSpc>
                        <a:spcBef>
                          <a:spcPts val="0"/>
                        </a:spcBef>
                        <a:spcAft>
                          <a:spcPts val="0"/>
                        </a:spcAft>
                        <a:buFont typeface="+mj-lt"/>
                        <a:buAutoNum type="arabicPeriod"/>
                      </a:pPr>
                      <a:r>
                        <a:rPr lang="en-US" sz="1200" b="1" dirty="0">
                          <a:effectLst/>
                          <a:latin typeface="Helvetica" panose="020B0604020202020204" pitchFamily="34" charset="0"/>
                          <a:ea typeface="Calibri" panose="020F0502020204030204" pitchFamily="34" charset="0"/>
                          <a:cs typeface="Helvetica" panose="020B0604020202020204" pitchFamily="34" charset="0"/>
                        </a:rPr>
                        <a:t>For sudden cardiac death where the phenotype is suspected to be heritable, genetic testing is recommended to attempt to elucidate the genetic basis and to facilitate the identification of first-degree family members at risk for developing the same disease (cascade testing).</a:t>
                      </a:r>
                      <a:endParaRPr lang="en-US" sz="1200" dirty="0">
                        <a:effectLst/>
                        <a:latin typeface="Helvetica" panose="020B0604020202020204" pitchFamily="34" charset="0"/>
                        <a:ea typeface="Calibri" panose="020F0502020204030204" pitchFamily="34" charset="0"/>
                        <a:cs typeface="Helvetica" panose="020B0604020202020204" pitchFamily="34" charset="0"/>
                      </a:endParaRP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4836972"/>
                  </a:ext>
                </a:extLst>
              </a:tr>
              <a:tr h="732184">
                <a:tc>
                  <a:txBody>
                    <a:bodyPr/>
                    <a:lstStyle/>
                    <a:p>
                      <a:pPr algn="ctr"/>
                      <a:r>
                        <a:rPr lang="en-US" sz="1200" b="1" dirty="0">
                          <a:latin typeface="Helvetica" panose="020B0604020202020204" pitchFamily="34" charset="0"/>
                          <a:cs typeface="Helvetica" panose="020B0604020202020204" pitchFamily="34" charset="0"/>
                        </a:rPr>
                        <a:t>1</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r>
                        <a:rPr lang="en-US" sz="1200" b="1" dirty="0">
                          <a:latin typeface="Helvetica" panose="020B0604020202020204" pitchFamily="34" charset="0"/>
                          <a:cs typeface="Helvetica" panose="020B0604020202020204" pitchFamily="34" charset="0"/>
                        </a:rPr>
                        <a:t>C-LD</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342900" marR="0" lvl="0" indent="-342900" algn="just">
                        <a:lnSpc>
                          <a:spcPct val="107000"/>
                        </a:lnSpc>
                        <a:spcBef>
                          <a:spcPts val="0"/>
                        </a:spcBef>
                        <a:spcAft>
                          <a:spcPts val="0"/>
                        </a:spcAft>
                        <a:buFont typeface="+mj-lt"/>
                        <a:buAutoNum type="arabicPeriod" startAt="2"/>
                      </a:pPr>
                      <a:r>
                        <a:rPr lang="en-US" sz="1200" b="1" dirty="0">
                          <a:effectLst/>
                          <a:latin typeface="Helvetica" panose="020B0604020202020204" pitchFamily="34" charset="0"/>
                          <a:ea typeface="Calibri" panose="020F0502020204030204" pitchFamily="34" charset="0"/>
                          <a:cs typeface="Helvetica" panose="020B0604020202020204" pitchFamily="34" charset="0"/>
                        </a:rPr>
                        <a:t>Genetic testing in the deceased proband with sudden cardiac death and known phenotype should include only genes with robust evidence of gene–disease association.</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1661110"/>
                  </a:ext>
                </a:extLst>
              </a:tr>
              <a:tr h="626749">
                <a:tc>
                  <a:txBody>
                    <a:bodyPr/>
                    <a:lstStyle/>
                    <a:p>
                      <a:pPr algn="ctr"/>
                      <a:r>
                        <a:rPr lang="en-US" sz="1200" b="1" dirty="0">
                          <a:latin typeface="Helvetica" panose="020B0604020202020204" pitchFamily="34" charset="0"/>
                          <a:cs typeface="Helvetica" panose="020B0604020202020204" pitchFamily="34" charset="0"/>
                        </a:rPr>
                        <a:t>1</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r>
                        <a:rPr lang="en-US" sz="1200" b="1" dirty="0">
                          <a:latin typeface="Helvetica" panose="020B0604020202020204" pitchFamily="34" charset="0"/>
                          <a:cs typeface="Helvetica" panose="020B0604020202020204" pitchFamily="34" charset="0"/>
                        </a:rPr>
                        <a:t>B-NR</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342900" marR="0" lvl="0" indent="-342900" algn="just">
                        <a:lnSpc>
                          <a:spcPct val="107000"/>
                        </a:lnSpc>
                        <a:spcBef>
                          <a:spcPts val="0"/>
                        </a:spcBef>
                        <a:spcAft>
                          <a:spcPts val="0"/>
                        </a:spcAft>
                        <a:buFont typeface="+mj-lt"/>
                        <a:buAutoNum type="arabicPeriod" startAt="3"/>
                      </a:pPr>
                      <a:r>
                        <a:rPr lang="en-US" sz="1200" b="1" dirty="0">
                          <a:effectLst/>
                          <a:latin typeface="Helvetica" panose="020B0604020202020204" pitchFamily="34" charset="0"/>
                          <a:ea typeface="Calibri" panose="020F0502020204030204" pitchFamily="34" charset="0"/>
                          <a:cs typeface="Helvetica" panose="020B0604020202020204" pitchFamily="34" charset="0"/>
                        </a:rPr>
                        <a:t>In first-degree relatives of a proband with sudden cardiac death from a suspected heritable cause, phenotype-guided clinical screening is recommended and, where a genetic diagnosis is available, cascade genetic testing should be offered.</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080774"/>
                  </a:ext>
                </a:extLst>
              </a:tr>
              <a:tr h="473613">
                <a:tc>
                  <a:txBody>
                    <a:bodyPr/>
                    <a:lstStyle/>
                    <a:p>
                      <a:pPr algn="ctr"/>
                      <a:r>
                        <a:rPr lang="en-US" sz="1200" b="1" dirty="0">
                          <a:latin typeface="Helvetica" panose="020B0604020202020204" pitchFamily="34" charset="0"/>
                          <a:cs typeface="Helvetica" panose="020B0604020202020204" pitchFamily="34" charset="0"/>
                        </a:rPr>
                        <a:t>1</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r>
                        <a:rPr lang="en-US" sz="1200" b="1" dirty="0">
                          <a:latin typeface="Helvetica" panose="020B0604020202020204" pitchFamily="34" charset="0"/>
                          <a:cs typeface="Helvetica" panose="020B0604020202020204" pitchFamily="34" charset="0"/>
                        </a:rPr>
                        <a:t>B-NR</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342900" marR="0" lvl="0" indent="-342900" algn="just">
                        <a:lnSpc>
                          <a:spcPct val="107000"/>
                        </a:lnSpc>
                        <a:spcBef>
                          <a:spcPts val="0"/>
                        </a:spcBef>
                        <a:spcAft>
                          <a:spcPts val="0"/>
                        </a:spcAft>
                        <a:buFont typeface="+mj-lt"/>
                        <a:buAutoNum type="arabicPeriod" startAt="4"/>
                      </a:pPr>
                      <a:r>
                        <a:rPr lang="en-US" sz="1200" b="1" dirty="0">
                          <a:effectLst/>
                          <a:latin typeface="Helvetica" panose="020B0604020202020204" pitchFamily="34" charset="0"/>
                          <a:ea typeface="Calibri" panose="020F0502020204030204" pitchFamily="34" charset="0"/>
                          <a:cs typeface="Helvetica" panose="020B0604020202020204" pitchFamily="34" charset="0"/>
                        </a:rPr>
                        <a:t>In families affected by sudden cardiac death who have undergone genetic testing, periodic re-evaluation of the genetic test results is recommended.</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0962805"/>
                  </a:ext>
                </a:extLst>
              </a:tr>
              <a:tr h="457200">
                <a:tc>
                  <a:txBody>
                    <a:bodyPr/>
                    <a:lstStyle/>
                    <a:p>
                      <a:pPr algn="ctr"/>
                      <a:r>
                        <a:rPr lang="en-US" sz="1200" b="1" dirty="0">
                          <a:latin typeface="Helvetica" panose="020B0604020202020204" pitchFamily="34" charset="0"/>
                          <a:cs typeface="Helvetica" panose="020B0604020202020204" pitchFamily="34" charset="0"/>
                        </a:rPr>
                        <a:t>1</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r>
                        <a:rPr lang="en-US" sz="1200" b="1" dirty="0">
                          <a:latin typeface="Helvetica" panose="020B0604020202020204" pitchFamily="34" charset="0"/>
                          <a:cs typeface="Helvetica" panose="020B0604020202020204" pitchFamily="34" charset="0"/>
                        </a:rPr>
                        <a:t>C-LD</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347472" marR="0" lvl="0" indent="-347472" algn="just">
                        <a:lnSpc>
                          <a:spcPct val="107000"/>
                        </a:lnSpc>
                        <a:spcBef>
                          <a:spcPts val="0"/>
                        </a:spcBef>
                        <a:spcAft>
                          <a:spcPts val="0"/>
                        </a:spcAft>
                        <a:buFont typeface="+mj-lt"/>
                        <a:buAutoNum type="arabicPeriod" startAt="5"/>
                      </a:pPr>
                      <a:r>
                        <a:rPr lang="en-US" sz="1200" b="1"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A genetic diagnosis made in a relative of a proband with sudden cardiac death should be considered together with the clinical findings.</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50058563"/>
                  </a:ext>
                </a:extLst>
              </a:tr>
            </a:tbl>
          </a:graphicData>
        </a:graphic>
      </p:graphicFrame>
      <p:sp>
        <p:nvSpPr>
          <p:cNvPr id="10" name="Text Placeholder 9">
            <a:extLst>
              <a:ext uri="{FF2B5EF4-FFF2-40B4-BE49-F238E27FC236}">
                <a16:creationId xmlns:a16="http://schemas.microsoft.com/office/drawing/2014/main" id="{59EC4A81-CC73-48B4-B07B-C60554DD0731}"/>
              </a:ext>
            </a:extLst>
          </p:cNvPr>
          <p:cNvSpPr>
            <a:spLocks noGrp="1"/>
          </p:cNvSpPr>
          <p:nvPr>
            <p:ph type="body" sz="quarter" idx="11"/>
          </p:nvPr>
        </p:nvSpPr>
        <p:spPr>
          <a:xfrm>
            <a:off x="209550" y="44958"/>
            <a:ext cx="8724900" cy="457201"/>
          </a:xfrm>
        </p:spPr>
        <p:txBody>
          <a:bodyPr/>
          <a:lstStyle/>
          <a:p>
            <a:pPr algn="ctr"/>
            <a:r>
              <a:rPr lang="en-US" sz="3600" dirty="0"/>
              <a:t>Investigation of Sudden Death</a:t>
            </a:r>
          </a:p>
        </p:txBody>
      </p:sp>
      <p:sp>
        <p:nvSpPr>
          <p:cNvPr id="4" name="Rectangle 3">
            <a:extLst>
              <a:ext uri="{FF2B5EF4-FFF2-40B4-BE49-F238E27FC236}">
                <a16:creationId xmlns:a16="http://schemas.microsoft.com/office/drawing/2014/main" id="{D9E90AFD-88FC-44D8-8A3F-FCEC3BE15655}"/>
              </a:ext>
            </a:extLst>
          </p:cNvPr>
          <p:cNvSpPr/>
          <p:nvPr/>
        </p:nvSpPr>
        <p:spPr>
          <a:xfrm>
            <a:off x="209550" y="655161"/>
            <a:ext cx="8610600" cy="338554"/>
          </a:xfrm>
          <a:prstGeom prst="rect">
            <a:avLst/>
          </a:prstGeom>
        </p:spPr>
        <p:txBody>
          <a:bodyPr wrap="square">
            <a:spAutoFit/>
          </a:bodyPr>
          <a:lstStyle/>
          <a:p>
            <a:pPr lvl="0" defTabSz="463003">
              <a:spcBef>
                <a:spcPct val="0"/>
              </a:spcBef>
            </a:pPr>
            <a:r>
              <a:rPr lang="en-US" sz="1600" b="1" dirty="0">
                <a:solidFill>
                  <a:srgbClr val="004C77"/>
                </a:solidFill>
                <a:latin typeface="Helvetica" pitchFamily="2" charset="0"/>
              </a:rPr>
              <a:t>Investigation of Sudden Death: Genetic Evaluation Where the Phenotype Is Known</a:t>
            </a:r>
            <a:endParaRPr lang="en-US" dirty="0">
              <a:solidFill>
                <a:prstClr val="black"/>
              </a:solidFill>
            </a:endParaRPr>
          </a:p>
        </p:txBody>
      </p:sp>
      <p:sp>
        <p:nvSpPr>
          <p:cNvPr id="5" name="TextBox 4">
            <a:extLst>
              <a:ext uri="{FF2B5EF4-FFF2-40B4-BE49-F238E27FC236}">
                <a16:creationId xmlns:a16="http://schemas.microsoft.com/office/drawing/2014/main" id="{8A147AB2-F715-4B40-8F9D-FC350E51D48A}"/>
              </a:ext>
            </a:extLst>
          </p:cNvPr>
          <p:cNvSpPr txBox="1"/>
          <p:nvPr/>
        </p:nvSpPr>
        <p:spPr>
          <a:xfrm>
            <a:off x="220756" y="4878768"/>
            <a:ext cx="8656544" cy="1461939"/>
          </a:xfrm>
          <a:prstGeom prst="rect">
            <a:avLst/>
          </a:prstGeom>
          <a:noFill/>
        </p:spPr>
        <p:txBody>
          <a:bodyPr wrap="square" rtlCol="0">
            <a:spAutoFit/>
          </a:bodyPr>
          <a:lstStyle/>
          <a:p>
            <a:pPr algn="just">
              <a:spcAft>
                <a:spcPts val="600"/>
              </a:spcAft>
            </a:pPr>
            <a:r>
              <a:rPr lang="en-US" sz="1200" b="1" dirty="0">
                <a:latin typeface="Helvetica" panose="020B0604020202020204" pitchFamily="34" charset="0"/>
                <a:cs typeface="Helvetica" panose="020B0604020202020204" pitchFamily="34" charset="0"/>
              </a:rPr>
              <a:t>Synopsis</a:t>
            </a:r>
          </a:p>
          <a:p>
            <a:pPr algn="just">
              <a:spcAft>
                <a:spcPts val="600"/>
              </a:spcAft>
            </a:pPr>
            <a:r>
              <a:rPr lang="en-US" sz="1200" dirty="0">
                <a:latin typeface="Helvetica" panose="020B0604020202020204" pitchFamily="34" charset="0"/>
                <a:cs typeface="Helvetica" panose="020B0604020202020204" pitchFamily="34" charset="0"/>
              </a:rPr>
              <a:t>A postmortem diagnosis following sudden cardiac death significantly facilitates further clinical evaluation of family members and may provide an explanation for the family as to the underlying etiology. Genetic testing targeted toward the clinical diagnosis and phenotype is an important component of the overall evaluation of both the proband and family and provides additional support to the clinical diagnosis. Further investigations can be performed as clinically indicated. In cases where no other individuals within the family are clinically affected, identification of a definitively pathogenic variant in the proband facilitates cascade genetic testing in family members.</a:t>
            </a:r>
          </a:p>
        </p:txBody>
      </p:sp>
    </p:spTree>
    <p:extLst>
      <p:ext uri="{BB962C8B-B14F-4D97-AF65-F5344CB8AC3E}">
        <p14:creationId xmlns:p14="http://schemas.microsoft.com/office/powerpoint/2010/main" val="32796252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6DB7429F-51E4-482F-8F4A-B88E5B98E1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0" y="609600"/>
            <a:ext cx="4879801" cy="5443955"/>
          </a:xfrm>
          <a:prstGeom prst="rect">
            <a:avLst/>
          </a:prstGeom>
        </p:spPr>
      </p:pic>
      <p:sp>
        <p:nvSpPr>
          <p:cNvPr id="8" name="TextBox 7">
            <a:extLst>
              <a:ext uri="{FF2B5EF4-FFF2-40B4-BE49-F238E27FC236}">
                <a16:creationId xmlns:a16="http://schemas.microsoft.com/office/drawing/2014/main" id="{46752FA2-EAA7-4C93-BBDD-2821892A963A}"/>
              </a:ext>
            </a:extLst>
          </p:cNvPr>
          <p:cNvSpPr txBox="1"/>
          <p:nvPr/>
        </p:nvSpPr>
        <p:spPr>
          <a:xfrm>
            <a:off x="1219200" y="5956756"/>
            <a:ext cx="7650256" cy="469359"/>
          </a:xfrm>
          <a:prstGeom prst="rect">
            <a:avLst/>
          </a:prstGeom>
          <a:noFill/>
        </p:spPr>
        <p:txBody>
          <a:bodyPr wrap="square" rtlCol="0">
            <a:spAutoFit/>
          </a:bodyPr>
          <a:lstStyle/>
          <a:p>
            <a:pPr lvl="0" defTabSz="463003">
              <a:spcBef>
                <a:spcPct val="0"/>
              </a:spcBef>
              <a:spcAft>
                <a:spcPts val="300"/>
              </a:spcAft>
            </a:pPr>
            <a:r>
              <a:rPr lang="en-US" sz="1200" b="1" dirty="0">
                <a:solidFill>
                  <a:srgbClr val="004C77"/>
                </a:solidFill>
                <a:latin typeface="Helvetica" pitchFamily="2" charset="0"/>
              </a:rPr>
              <a:t>Clinical and genetic evaluation after sudden death where a phenotype is known. </a:t>
            </a:r>
          </a:p>
          <a:p>
            <a:pPr lvl="0" defTabSz="463003">
              <a:spcBef>
                <a:spcPct val="0"/>
              </a:spcBef>
            </a:pPr>
            <a:r>
              <a:rPr lang="en-US" sz="1000" b="1" dirty="0">
                <a:solidFill>
                  <a:srgbClr val="004C77"/>
                </a:solidFill>
                <a:latin typeface="Helvetica" pitchFamily="2" charset="0"/>
              </a:rPr>
              <a:t>*See Section on Investigation of the Family: Cause Identified—Cascade Testing, Clinical and Genetic Investigations.</a:t>
            </a:r>
            <a:endParaRPr lang="en-US" sz="1000" dirty="0"/>
          </a:p>
        </p:txBody>
      </p:sp>
      <p:sp>
        <p:nvSpPr>
          <p:cNvPr id="10" name="Text Placeholder 9">
            <a:extLst>
              <a:ext uri="{FF2B5EF4-FFF2-40B4-BE49-F238E27FC236}">
                <a16:creationId xmlns:a16="http://schemas.microsoft.com/office/drawing/2014/main" id="{59EC4A81-CC73-48B4-B07B-C60554DD0731}"/>
              </a:ext>
            </a:extLst>
          </p:cNvPr>
          <p:cNvSpPr>
            <a:spLocks noGrp="1"/>
          </p:cNvSpPr>
          <p:nvPr>
            <p:ph type="body" sz="quarter" idx="11"/>
          </p:nvPr>
        </p:nvSpPr>
        <p:spPr>
          <a:xfrm>
            <a:off x="209550" y="76200"/>
            <a:ext cx="8724900" cy="471101"/>
          </a:xfrm>
        </p:spPr>
        <p:txBody>
          <a:bodyPr/>
          <a:lstStyle/>
          <a:p>
            <a:pPr algn="ctr"/>
            <a:r>
              <a:rPr lang="en-US" sz="3600" dirty="0"/>
              <a:t>Investigation of Sudden Death</a:t>
            </a:r>
          </a:p>
        </p:txBody>
      </p:sp>
    </p:spTree>
    <p:extLst>
      <p:ext uri="{BB962C8B-B14F-4D97-AF65-F5344CB8AC3E}">
        <p14:creationId xmlns:p14="http://schemas.microsoft.com/office/powerpoint/2010/main" val="3600486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B160C011-7D44-486F-AA4E-65CD555554A6}"/>
              </a:ext>
            </a:extLst>
          </p:cNvPr>
          <p:cNvGraphicFramePr>
            <a:graphicFrameLocks noGrp="1"/>
          </p:cNvGraphicFramePr>
          <p:nvPr>
            <p:extLst>
              <p:ext uri="{D42A27DB-BD31-4B8C-83A1-F6EECF244321}">
                <p14:modId xmlns:p14="http://schemas.microsoft.com/office/powerpoint/2010/main" val="2454793469"/>
              </p:ext>
            </p:extLst>
          </p:nvPr>
        </p:nvGraphicFramePr>
        <p:xfrm>
          <a:off x="233083" y="979120"/>
          <a:ext cx="8610600" cy="3936338"/>
        </p:xfrm>
        <a:graphic>
          <a:graphicData uri="http://schemas.openxmlformats.org/drawingml/2006/table">
            <a:tbl>
              <a:tblPr firstRow="1" firstCol="1" bandRow="1"/>
              <a:tblGrid>
                <a:gridCol w="893552">
                  <a:extLst>
                    <a:ext uri="{9D8B030D-6E8A-4147-A177-3AD203B41FA5}">
                      <a16:colId xmlns:a16="http://schemas.microsoft.com/office/drawing/2014/main" val="1223233257"/>
                    </a:ext>
                  </a:extLst>
                </a:gridCol>
                <a:gridCol w="960405">
                  <a:extLst>
                    <a:ext uri="{9D8B030D-6E8A-4147-A177-3AD203B41FA5}">
                      <a16:colId xmlns:a16="http://schemas.microsoft.com/office/drawing/2014/main" val="2855402979"/>
                    </a:ext>
                  </a:extLst>
                </a:gridCol>
                <a:gridCol w="6756643">
                  <a:extLst>
                    <a:ext uri="{9D8B030D-6E8A-4147-A177-3AD203B41FA5}">
                      <a16:colId xmlns:a16="http://schemas.microsoft.com/office/drawing/2014/main" val="2295122683"/>
                    </a:ext>
                  </a:extLst>
                </a:gridCol>
              </a:tblGrid>
              <a:tr h="319550">
                <a:tc gridSpan="3">
                  <a:txBody>
                    <a:bodyPr/>
                    <a:lstStyle/>
                    <a:p>
                      <a:pPr marL="0" marR="0" algn="ctr">
                        <a:lnSpc>
                          <a:spcPct val="100000"/>
                        </a:lnSpc>
                        <a:spcBef>
                          <a:spcPts val="0"/>
                        </a:spcBef>
                        <a:spcAft>
                          <a:spcPts val="0"/>
                        </a:spcAft>
                      </a:pPr>
                      <a:r>
                        <a:rPr lang="en-US" sz="1400" b="1" spc="-40" baseline="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Recommendations for investigation of sudden death: genetic evaluation where the phenotype is unknown</a:t>
                      </a:r>
                      <a:endParaRPr lang="en-US" sz="1400" spc="-40" baseline="0" dirty="0">
                        <a:solidFill>
                          <a:schemeClr val="bg1"/>
                        </a:solidFill>
                        <a:effectLst/>
                        <a:latin typeface="Helvetica" panose="020B0604020202020204" pitchFamily="34" charset="0"/>
                        <a:ea typeface="Calibri" panose="020F0502020204030204" pitchFamily="34" charset="0"/>
                        <a:cs typeface="Helvetica" panose="020B0604020202020204" pitchFamily="34" charset="0"/>
                      </a:endParaRPr>
                    </a:p>
                  </a:txBody>
                  <a:tcPr marL="96118" marR="96118" marT="48035" marB="480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4C7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17798406"/>
                  </a:ext>
                </a:extLst>
              </a:tr>
              <a:tr h="323300">
                <a:tc>
                  <a:txBody>
                    <a:bodyPr/>
                    <a:lstStyle/>
                    <a:p>
                      <a:pPr algn="ctr"/>
                      <a:r>
                        <a:rPr lang="en-US" sz="1200" b="1" dirty="0">
                          <a:latin typeface="Helvetica" panose="020B0604020202020204" pitchFamily="34" charset="0"/>
                          <a:cs typeface="Helvetica" panose="020B0604020202020204" pitchFamily="34" charset="0"/>
                        </a:rPr>
                        <a:t>COR</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latin typeface="Helvetica" panose="020B0604020202020204" pitchFamily="34" charset="0"/>
                          <a:cs typeface="Helvetica" panose="020B0604020202020204" pitchFamily="34" charset="0"/>
                        </a:rPr>
                        <a:t>LOE</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200" b="1" dirty="0">
                          <a:effectLst/>
                          <a:latin typeface="Helvetica" panose="020B0604020202020204" pitchFamily="34" charset="0"/>
                          <a:ea typeface="Calibri" panose="020F0502020204030204" pitchFamily="34" charset="0"/>
                          <a:cs typeface="Helvetica" panose="020B0604020202020204" pitchFamily="34" charset="0"/>
                        </a:rPr>
                        <a:t>Recommendations</a:t>
                      </a:r>
                      <a:endParaRPr lang="en-US" sz="1200" dirty="0">
                        <a:effectLst/>
                        <a:latin typeface="Helvetica" panose="020B0604020202020204" pitchFamily="34" charset="0"/>
                        <a:ea typeface="Calibri" panose="020F0502020204030204" pitchFamily="34" charset="0"/>
                        <a:cs typeface="Helvetica" panose="020B0604020202020204" pitchFamily="34" charset="0"/>
                      </a:endParaRP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0265869"/>
                  </a:ext>
                </a:extLst>
              </a:tr>
              <a:tr h="1033007">
                <a:tc>
                  <a:txBody>
                    <a:bodyPr/>
                    <a:lstStyle/>
                    <a:p>
                      <a:pPr algn="ctr"/>
                      <a:r>
                        <a:rPr lang="en-US" sz="1200" b="1" dirty="0">
                          <a:latin typeface="Helvetica" panose="020B0604020202020204" pitchFamily="34" charset="0"/>
                          <a:cs typeface="Helvetica" panose="020B0604020202020204" pitchFamily="34" charset="0"/>
                        </a:rPr>
                        <a:t>1</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r>
                        <a:rPr lang="en-US" sz="1200" b="1" dirty="0">
                          <a:latin typeface="Helvetica" panose="020B0604020202020204" pitchFamily="34" charset="0"/>
                          <a:cs typeface="Helvetica" panose="020B0604020202020204" pitchFamily="34" charset="0"/>
                        </a:rPr>
                        <a:t>B-NR</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342900" marR="0" lvl="0" indent="-342900" algn="just">
                        <a:lnSpc>
                          <a:spcPct val="107000"/>
                        </a:lnSpc>
                        <a:spcBef>
                          <a:spcPts val="0"/>
                        </a:spcBef>
                        <a:spcAft>
                          <a:spcPts val="0"/>
                        </a:spcAft>
                        <a:buFont typeface="+mj-lt"/>
                        <a:buAutoNum type="arabicPeriod"/>
                      </a:pPr>
                      <a:r>
                        <a:rPr lang="en-US" sz="1200" b="1" dirty="0">
                          <a:effectLst/>
                          <a:latin typeface="Helvetica" panose="020B0604020202020204" pitchFamily="34" charset="0"/>
                          <a:ea typeface="Calibri" panose="020F0502020204030204" pitchFamily="34" charset="0"/>
                          <a:cs typeface="Helvetica" panose="020B0604020202020204" pitchFamily="34" charset="0"/>
                        </a:rPr>
                        <a:t>In a sudden unexplained death case at a young age where the phenotype remains unknown after expert evaluation, re-evaluation of first-degree relatives to assess for new information that may achieve diagnosis should be performed every 3 to 5 years (shorter intervals should be considered if there is more than one sudden cardiac death event in the family) until at least age 45 years.</a:t>
                      </a:r>
                      <a:endParaRPr lang="en-US" sz="1200" dirty="0">
                        <a:effectLst/>
                        <a:latin typeface="Helvetica" panose="020B0604020202020204" pitchFamily="34" charset="0"/>
                        <a:ea typeface="Calibri" panose="020F0502020204030204" pitchFamily="34" charset="0"/>
                        <a:cs typeface="Helvetica" panose="020B0604020202020204" pitchFamily="34" charset="0"/>
                      </a:endParaRP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4836972"/>
                  </a:ext>
                </a:extLst>
              </a:tr>
              <a:tr h="823372">
                <a:tc>
                  <a:txBody>
                    <a:bodyPr/>
                    <a:lstStyle/>
                    <a:p>
                      <a:pPr algn="ctr"/>
                      <a:r>
                        <a:rPr lang="en-US" sz="1200" b="1" dirty="0">
                          <a:latin typeface="Helvetica" panose="020B0604020202020204" pitchFamily="34" charset="0"/>
                          <a:cs typeface="Helvetica" panose="020B0604020202020204" pitchFamily="34" charset="0"/>
                        </a:rPr>
                        <a:t>1</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r>
                        <a:rPr lang="en-US" sz="1200" b="1" dirty="0">
                          <a:latin typeface="Helvetica" panose="020B0604020202020204" pitchFamily="34" charset="0"/>
                          <a:cs typeface="Helvetica" panose="020B0604020202020204" pitchFamily="34" charset="0"/>
                        </a:rPr>
                        <a:t>B-NR</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342900" marR="0" lvl="0" indent="-342900" algn="just">
                        <a:lnSpc>
                          <a:spcPct val="107000"/>
                        </a:lnSpc>
                        <a:spcBef>
                          <a:spcPts val="0"/>
                        </a:spcBef>
                        <a:spcAft>
                          <a:spcPts val="0"/>
                        </a:spcAft>
                        <a:buFont typeface="+mj-lt"/>
                        <a:buAutoNum type="arabicPeriod" startAt="2"/>
                      </a:pPr>
                      <a:r>
                        <a:rPr lang="en-US" sz="1200" b="1" dirty="0">
                          <a:effectLst/>
                          <a:latin typeface="Helvetica" panose="020B0604020202020204" pitchFamily="34" charset="0"/>
                          <a:ea typeface="Calibri" panose="020F0502020204030204" pitchFamily="34" charset="0"/>
                          <a:cs typeface="Helvetica" panose="020B0604020202020204" pitchFamily="34" charset="0"/>
                        </a:rPr>
                        <a:t>In a sudden unexplained death case where the phenotype is unknown, arrhythmia syndrome-focused genetic testing is recommended if 1) documented arrhythmic death is suggestive of an arrhythmia syndrome, and 2) sudden cardiac death is preceded by specific triggers associated with familial arrhythmia syndromes.</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1661110"/>
                  </a:ext>
                </a:extLst>
              </a:tr>
              <a:tr h="613737">
                <a:tc>
                  <a:txBody>
                    <a:bodyPr/>
                    <a:lstStyle/>
                    <a:p>
                      <a:pPr algn="ctr"/>
                      <a:r>
                        <a:rPr lang="en-US" sz="1200" b="1" dirty="0">
                          <a:latin typeface="Helvetica" panose="020B0604020202020204" pitchFamily="34" charset="0"/>
                          <a:cs typeface="Helvetica" panose="020B0604020202020204" pitchFamily="34" charset="0"/>
                        </a:rPr>
                        <a:t>2a</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algn="ctr"/>
                      <a:r>
                        <a:rPr lang="en-US" sz="1200" b="1" dirty="0">
                          <a:latin typeface="Helvetica" panose="020B0604020202020204" pitchFamily="34" charset="0"/>
                          <a:cs typeface="Helvetica" panose="020B0604020202020204" pitchFamily="34" charset="0"/>
                        </a:rPr>
                        <a:t>B-NR</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342900" marR="0" lvl="0" indent="-342900" algn="just">
                        <a:lnSpc>
                          <a:spcPct val="107000"/>
                        </a:lnSpc>
                        <a:spcBef>
                          <a:spcPts val="0"/>
                        </a:spcBef>
                        <a:spcAft>
                          <a:spcPts val="0"/>
                        </a:spcAft>
                        <a:buFont typeface="+mj-lt"/>
                        <a:buAutoNum type="arabicPeriod" startAt="3"/>
                      </a:pPr>
                      <a:r>
                        <a:rPr lang="en-US" sz="1200" b="1" dirty="0">
                          <a:effectLst/>
                          <a:latin typeface="Helvetica" panose="020B0604020202020204" pitchFamily="34" charset="0"/>
                          <a:ea typeface="Calibri" panose="020F0502020204030204" pitchFamily="34" charset="0"/>
                          <a:cs typeface="Helvetica" panose="020B0604020202020204" pitchFamily="34" charset="0"/>
                        </a:rPr>
                        <a:t>In a sudden unexplained death case occurring in a patient younger than 40 years where the phenotype is unknown, arrhythmia syndrome-focused genetic testing can be useful.</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080774"/>
                  </a:ext>
                </a:extLst>
              </a:tr>
              <a:tr h="823372">
                <a:tc>
                  <a:txBody>
                    <a:bodyPr/>
                    <a:lstStyle/>
                    <a:p>
                      <a:pPr algn="ctr"/>
                      <a:r>
                        <a:rPr lang="en-US" sz="1200" b="1" dirty="0">
                          <a:latin typeface="Helvetica" panose="020B0604020202020204" pitchFamily="34" charset="0"/>
                          <a:cs typeface="Helvetica" panose="020B0604020202020204" pitchFamily="34" charset="0"/>
                        </a:rPr>
                        <a:t>3: No Benefit</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r>
                        <a:rPr lang="en-US" sz="1200" b="1" dirty="0">
                          <a:latin typeface="Helvetica" panose="020B0604020202020204" pitchFamily="34" charset="0"/>
                          <a:cs typeface="Helvetica" panose="020B0604020202020204" pitchFamily="34" charset="0"/>
                        </a:rPr>
                        <a:t>B-NR</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342900" marR="0" lvl="0" indent="-342900" algn="just">
                        <a:lnSpc>
                          <a:spcPct val="107000"/>
                        </a:lnSpc>
                        <a:spcBef>
                          <a:spcPts val="0"/>
                        </a:spcBef>
                        <a:spcAft>
                          <a:spcPts val="0"/>
                        </a:spcAft>
                        <a:buFont typeface="+mj-lt"/>
                        <a:buAutoNum type="arabicPeriod" startAt="4"/>
                      </a:pPr>
                      <a:r>
                        <a:rPr lang="en-US" sz="1200" b="1" dirty="0">
                          <a:effectLst/>
                          <a:latin typeface="Helvetica" panose="020B0604020202020204" pitchFamily="34" charset="0"/>
                          <a:ea typeface="Calibri" panose="020F0502020204030204" pitchFamily="34" charset="0"/>
                          <a:cs typeface="Helvetica" panose="020B0604020202020204" pitchFamily="34" charset="0"/>
                        </a:rPr>
                        <a:t>In a sudden unexplained death case where the phenotype is unknown, hypothesis-free genetic testing using exome or genome sequencing is not indicated in routine patient care, as this may lead to misinterpretation of genetic variants (specifically variants of uncertain significance).</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0962805"/>
                  </a:ext>
                </a:extLst>
              </a:tr>
            </a:tbl>
          </a:graphicData>
        </a:graphic>
      </p:graphicFrame>
      <p:sp>
        <p:nvSpPr>
          <p:cNvPr id="10" name="Text Placeholder 9">
            <a:extLst>
              <a:ext uri="{FF2B5EF4-FFF2-40B4-BE49-F238E27FC236}">
                <a16:creationId xmlns:a16="http://schemas.microsoft.com/office/drawing/2014/main" id="{59EC4A81-CC73-48B4-B07B-C60554DD0731}"/>
              </a:ext>
            </a:extLst>
          </p:cNvPr>
          <p:cNvSpPr>
            <a:spLocks noGrp="1"/>
          </p:cNvSpPr>
          <p:nvPr>
            <p:ph type="body" sz="quarter" idx="11"/>
          </p:nvPr>
        </p:nvSpPr>
        <p:spPr>
          <a:xfrm>
            <a:off x="233083" y="4347"/>
            <a:ext cx="8724900" cy="533400"/>
          </a:xfrm>
        </p:spPr>
        <p:txBody>
          <a:bodyPr/>
          <a:lstStyle/>
          <a:p>
            <a:pPr algn="ctr"/>
            <a:r>
              <a:rPr lang="en-US" sz="3600" dirty="0"/>
              <a:t>Investigation of Sudden Death</a:t>
            </a:r>
          </a:p>
        </p:txBody>
      </p:sp>
      <p:sp>
        <p:nvSpPr>
          <p:cNvPr id="4" name="Rectangle 3">
            <a:extLst>
              <a:ext uri="{FF2B5EF4-FFF2-40B4-BE49-F238E27FC236}">
                <a16:creationId xmlns:a16="http://schemas.microsoft.com/office/drawing/2014/main" id="{D9E90AFD-88FC-44D8-8A3F-FCEC3BE15655}"/>
              </a:ext>
            </a:extLst>
          </p:cNvPr>
          <p:cNvSpPr/>
          <p:nvPr/>
        </p:nvSpPr>
        <p:spPr>
          <a:xfrm>
            <a:off x="169210" y="593639"/>
            <a:ext cx="8610600" cy="338554"/>
          </a:xfrm>
          <a:prstGeom prst="rect">
            <a:avLst/>
          </a:prstGeom>
        </p:spPr>
        <p:txBody>
          <a:bodyPr wrap="square">
            <a:spAutoFit/>
          </a:bodyPr>
          <a:lstStyle/>
          <a:p>
            <a:pPr lvl="0" defTabSz="463003">
              <a:spcBef>
                <a:spcPct val="0"/>
              </a:spcBef>
            </a:pPr>
            <a:r>
              <a:rPr lang="en-US" sz="1600" b="1" dirty="0">
                <a:solidFill>
                  <a:srgbClr val="004C77"/>
                </a:solidFill>
                <a:latin typeface="Helvetica" pitchFamily="2" charset="0"/>
              </a:rPr>
              <a:t>Investigation of Sudden Death: Genetic Evaluation Where the Phenotype Is Unknown</a:t>
            </a:r>
            <a:endParaRPr lang="en-US" dirty="0">
              <a:solidFill>
                <a:prstClr val="black"/>
              </a:solidFill>
            </a:endParaRPr>
          </a:p>
        </p:txBody>
      </p:sp>
      <p:sp>
        <p:nvSpPr>
          <p:cNvPr id="5" name="TextBox 4">
            <a:extLst>
              <a:ext uri="{FF2B5EF4-FFF2-40B4-BE49-F238E27FC236}">
                <a16:creationId xmlns:a16="http://schemas.microsoft.com/office/drawing/2014/main" id="{34693E75-1F67-4AF7-B458-D9613EA2CC30}"/>
              </a:ext>
            </a:extLst>
          </p:cNvPr>
          <p:cNvSpPr txBox="1"/>
          <p:nvPr/>
        </p:nvSpPr>
        <p:spPr>
          <a:xfrm>
            <a:off x="182097" y="4915458"/>
            <a:ext cx="8712572" cy="1538883"/>
          </a:xfrm>
          <a:prstGeom prst="rect">
            <a:avLst/>
          </a:prstGeom>
          <a:noFill/>
        </p:spPr>
        <p:txBody>
          <a:bodyPr wrap="square" rtlCol="0">
            <a:spAutoFit/>
          </a:bodyPr>
          <a:lstStyle/>
          <a:p>
            <a:pPr algn="just">
              <a:spcAft>
                <a:spcPts val="400"/>
              </a:spcAft>
            </a:pPr>
            <a:r>
              <a:rPr lang="en-US" sz="1200" b="1" dirty="0">
                <a:latin typeface="Helvetica" panose="020B0604020202020204" pitchFamily="34" charset="0"/>
                <a:cs typeface="Helvetica" panose="020B0604020202020204" pitchFamily="34" charset="0"/>
              </a:rPr>
              <a:t>Synopsis</a:t>
            </a:r>
          </a:p>
          <a:p>
            <a:pPr algn="just">
              <a:spcAft>
                <a:spcPts val="600"/>
              </a:spcAft>
            </a:pPr>
            <a:r>
              <a:rPr lang="en-US" sz="1100" dirty="0">
                <a:latin typeface="Helvetica" panose="020B0604020202020204" pitchFamily="34" charset="0"/>
                <a:cs typeface="Helvetica" panose="020B0604020202020204" pitchFamily="34" charset="0"/>
              </a:rPr>
              <a:t>Collection and storage of blood and/or suitable tissue for postmortem genetic testing is recommended in all victims of sudden unexplained </a:t>
            </a:r>
            <a:r>
              <a:rPr lang="en-US" sz="1100" spc="-10" dirty="0">
                <a:latin typeface="Helvetica" panose="020B0604020202020204" pitchFamily="34" charset="0"/>
                <a:cs typeface="Helvetica" panose="020B0604020202020204" pitchFamily="34" charset="0"/>
              </a:rPr>
              <a:t>death (SUD). In a large number of cases, the phenotype underlying sudden cardiac death (SCD) remains unknown despite comprehensive </a:t>
            </a:r>
            <a:r>
              <a:rPr lang="en-US" sz="1100" dirty="0">
                <a:latin typeface="Helvetica" panose="020B0604020202020204" pitchFamily="34" charset="0"/>
                <a:cs typeface="Helvetica" panose="020B0604020202020204" pitchFamily="34" charset="0"/>
              </a:rPr>
              <a:t>evaluation of the victim and their family. In SCD cases where the phenotype is determined as unknown after expert evaluation, re-evaluation should be performed periodically to assess for new information that may impact diagnosis. While hypothesis-free genetic testing is not indicated in cases of SCD where the phenotype remains unknown, arrhythmia syndrome–focused genetic evaluation of SCD is advised if 1) an arrhythmic death is documented suggestive of an inherited arrhythmia syndrome, 2) specific triggers associated with familial arrhythmia preceded the SCD, and/or 3) SCD occurred at young age.</a:t>
            </a:r>
          </a:p>
        </p:txBody>
      </p:sp>
    </p:spTree>
    <p:extLst>
      <p:ext uri="{BB962C8B-B14F-4D97-AF65-F5344CB8AC3E}">
        <p14:creationId xmlns:p14="http://schemas.microsoft.com/office/powerpoint/2010/main" val="3220009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9EC4A81-CC73-48B4-B07B-C60554DD0731}"/>
              </a:ext>
            </a:extLst>
          </p:cNvPr>
          <p:cNvSpPr>
            <a:spLocks noGrp="1"/>
          </p:cNvSpPr>
          <p:nvPr>
            <p:ph type="body" sz="quarter" idx="11"/>
          </p:nvPr>
        </p:nvSpPr>
        <p:spPr>
          <a:xfrm>
            <a:off x="209550" y="304800"/>
            <a:ext cx="8724900" cy="533400"/>
          </a:xfrm>
        </p:spPr>
        <p:txBody>
          <a:bodyPr/>
          <a:lstStyle/>
          <a:p>
            <a:pPr algn="ctr"/>
            <a:r>
              <a:rPr lang="en-US" sz="3600" dirty="0"/>
              <a:t>Investigation of Sudden Death</a:t>
            </a:r>
          </a:p>
        </p:txBody>
      </p:sp>
      <p:pic>
        <p:nvPicPr>
          <p:cNvPr id="3" name="Picture 2" descr="Diagram&#10;&#10;Description automatically generated">
            <a:extLst>
              <a:ext uri="{FF2B5EF4-FFF2-40B4-BE49-F238E27FC236}">
                <a16:creationId xmlns:a16="http://schemas.microsoft.com/office/drawing/2014/main" id="{D9F68083-C83B-4125-A77A-28180F188F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980301"/>
            <a:ext cx="8648845" cy="4648200"/>
          </a:xfrm>
          <a:prstGeom prst="rect">
            <a:avLst/>
          </a:prstGeom>
        </p:spPr>
      </p:pic>
      <p:sp>
        <p:nvSpPr>
          <p:cNvPr id="8" name="TextBox 7">
            <a:extLst>
              <a:ext uri="{FF2B5EF4-FFF2-40B4-BE49-F238E27FC236}">
                <a16:creationId xmlns:a16="http://schemas.microsoft.com/office/drawing/2014/main" id="{95859896-5E9A-49FB-A917-9D9D0B1C598F}"/>
              </a:ext>
            </a:extLst>
          </p:cNvPr>
          <p:cNvSpPr txBox="1"/>
          <p:nvPr/>
        </p:nvSpPr>
        <p:spPr>
          <a:xfrm>
            <a:off x="1409700" y="5562600"/>
            <a:ext cx="6324600" cy="276999"/>
          </a:xfrm>
          <a:prstGeom prst="rect">
            <a:avLst/>
          </a:prstGeom>
          <a:noFill/>
        </p:spPr>
        <p:txBody>
          <a:bodyPr wrap="square" rtlCol="0">
            <a:spAutoFit/>
          </a:bodyPr>
          <a:lstStyle/>
          <a:p>
            <a:pPr lvl="0" defTabSz="463003">
              <a:spcBef>
                <a:spcPct val="0"/>
              </a:spcBef>
            </a:pPr>
            <a:r>
              <a:rPr lang="en-US" sz="1200" b="1" dirty="0">
                <a:solidFill>
                  <a:srgbClr val="004C77"/>
                </a:solidFill>
                <a:latin typeface="Helvetica" pitchFamily="2" charset="0"/>
              </a:rPr>
              <a:t>Investigation of sudden death: genetic evaluation where the phenotype is unknown. </a:t>
            </a:r>
            <a:endParaRPr lang="en-US" sz="1200" dirty="0"/>
          </a:p>
        </p:txBody>
      </p:sp>
    </p:spTree>
    <p:extLst>
      <p:ext uri="{BB962C8B-B14F-4D97-AF65-F5344CB8AC3E}">
        <p14:creationId xmlns:p14="http://schemas.microsoft.com/office/powerpoint/2010/main" val="15777315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5C616B9B-BB29-4B64-ABF4-6D7D9F379F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0" y="381000"/>
            <a:ext cx="8305800" cy="5885913"/>
          </a:xfrm>
          <a:prstGeom prst="rect">
            <a:avLst/>
          </a:prstGeom>
        </p:spPr>
      </p:pic>
      <p:sp>
        <p:nvSpPr>
          <p:cNvPr id="10" name="Text Placeholder 9">
            <a:extLst>
              <a:ext uri="{FF2B5EF4-FFF2-40B4-BE49-F238E27FC236}">
                <a16:creationId xmlns:a16="http://schemas.microsoft.com/office/drawing/2014/main" id="{59EC4A81-CC73-48B4-B07B-C60554DD0731}"/>
              </a:ext>
            </a:extLst>
          </p:cNvPr>
          <p:cNvSpPr>
            <a:spLocks noGrp="1"/>
          </p:cNvSpPr>
          <p:nvPr>
            <p:ph type="body" sz="quarter" idx="11"/>
          </p:nvPr>
        </p:nvSpPr>
        <p:spPr>
          <a:xfrm>
            <a:off x="304800" y="35859"/>
            <a:ext cx="8724900" cy="461665"/>
          </a:xfrm>
        </p:spPr>
        <p:txBody>
          <a:bodyPr/>
          <a:lstStyle/>
          <a:p>
            <a:pPr algn="ctr"/>
            <a:r>
              <a:rPr lang="en-US" sz="3600" dirty="0"/>
              <a:t>Investigation of Sudden Death</a:t>
            </a:r>
          </a:p>
        </p:txBody>
      </p:sp>
      <p:sp>
        <p:nvSpPr>
          <p:cNvPr id="8" name="TextBox 7">
            <a:extLst>
              <a:ext uri="{FF2B5EF4-FFF2-40B4-BE49-F238E27FC236}">
                <a16:creationId xmlns:a16="http://schemas.microsoft.com/office/drawing/2014/main" id="{95859896-5E9A-49FB-A917-9D9D0B1C598F}"/>
              </a:ext>
            </a:extLst>
          </p:cNvPr>
          <p:cNvSpPr txBox="1"/>
          <p:nvPr/>
        </p:nvSpPr>
        <p:spPr>
          <a:xfrm>
            <a:off x="748553" y="6015335"/>
            <a:ext cx="8001000" cy="461665"/>
          </a:xfrm>
          <a:prstGeom prst="rect">
            <a:avLst/>
          </a:prstGeom>
          <a:noFill/>
        </p:spPr>
        <p:txBody>
          <a:bodyPr wrap="square" rtlCol="0">
            <a:spAutoFit/>
          </a:bodyPr>
          <a:lstStyle/>
          <a:p>
            <a:pPr lvl="0" defTabSz="463003">
              <a:spcBef>
                <a:spcPct val="0"/>
              </a:spcBef>
            </a:pPr>
            <a:r>
              <a:rPr lang="en-US" sz="1200" b="1" dirty="0">
                <a:solidFill>
                  <a:srgbClr val="004C77"/>
                </a:solidFill>
                <a:latin typeface="Helvetica" pitchFamily="2" charset="0"/>
              </a:rPr>
              <a:t>Investigation of sudden death. AED = automated external defibrillator; CIED = cardiovascular implantable electronic device; ECG = electrocardiogram; SCD = sudden cardiac death. </a:t>
            </a:r>
            <a:endParaRPr lang="en-US" sz="1200" dirty="0"/>
          </a:p>
        </p:txBody>
      </p:sp>
    </p:spTree>
    <p:extLst>
      <p:ext uri="{BB962C8B-B14F-4D97-AF65-F5344CB8AC3E}">
        <p14:creationId xmlns:p14="http://schemas.microsoft.com/office/powerpoint/2010/main" val="32281173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B160C011-7D44-486F-AA4E-65CD555554A6}"/>
              </a:ext>
            </a:extLst>
          </p:cNvPr>
          <p:cNvGraphicFramePr>
            <a:graphicFrameLocks noGrp="1"/>
          </p:cNvGraphicFramePr>
          <p:nvPr>
            <p:extLst>
              <p:ext uri="{D42A27DB-BD31-4B8C-83A1-F6EECF244321}">
                <p14:modId xmlns:p14="http://schemas.microsoft.com/office/powerpoint/2010/main" val="1270557202"/>
              </p:ext>
            </p:extLst>
          </p:nvPr>
        </p:nvGraphicFramePr>
        <p:xfrm>
          <a:off x="255494" y="2361057"/>
          <a:ext cx="8610600" cy="1796275"/>
        </p:xfrm>
        <a:graphic>
          <a:graphicData uri="http://schemas.openxmlformats.org/drawingml/2006/table">
            <a:tbl>
              <a:tblPr firstRow="1" firstCol="1" bandRow="1"/>
              <a:tblGrid>
                <a:gridCol w="893552">
                  <a:extLst>
                    <a:ext uri="{9D8B030D-6E8A-4147-A177-3AD203B41FA5}">
                      <a16:colId xmlns:a16="http://schemas.microsoft.com/office/drawing/2014/main" val="1223233257"/>
                    </a:ext>
                  </a:extLst>
                </a:gridCol>
                <a:gridCol w="960405">
                  <a:extLst>
                    <a:ext uri="{9D8B030D-6E8A-4147-A177-3AD203B41FA5}">
                      <a16:colId xmlns:a16="http://schemas.microsoft.com/office/drawing/2014/main" val="2855402979"/>
                    </a:ext>
                  </a:extLst>
                </a:gridCol>
                <a:gridCol w="6756643">
                  <a:extLst>
                    <a:ext uri="{9D8B030D-6E8A-4147-A177-3AD203B41FA5}">
                      <a16:colId xmlns:a16="http://schemas.microsoft.com/office/drawing/2014/main" val="2295122683"/>
                    </a:ext>
                  </a:extLst>
                </a:gridCol>
              </a:tblGrid>
              <a:tr h="387536">
                <a:tc gridSpan="3">
                  <a:txBody>
                    <a:bodyPr/>
                    <a:lstStyle/>
                    <a:p>
                      <a:pPr marL="0" marR="0" algn="ctr">
                        <a:lnSpc>
                          <a:spcPct val="107000"/>
                        </a:lnSpc>
                        <a:spcBef>
                          <a:spcPts val="0"/>
                        </a:spcBef>
                        <a:spcAft>
                          <a:spcPts val="800"/>
                        </a:spcAft>
                      </a:pPr>
                      <a:r>
                        <a:rPr lang="en-US" sz="1400" b="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Recommendations for investigation of sudden cardiac arrest survivors: personal and family history</a:t>
                      </a:r>
                      <a:endParaRPr lang="en-US" sz="1400" dirty="0">
                        <a:solidFill>
                          <a:schemeClr val="bg1"/>
                        </a:solidFill>
                        <a:effectLst/>
                        <a:latin typeface="Helvetica" panose="020B0604020202020204" pitchFamily="34" charset="0"/>
                        <a:ea typeface="Calibri" panose="020F0502020204030204" pitchFamily="34" charset="0"/>
                        <a:cs typeface="Helvetica" panose="020B0604020202020204" pitchFamily="34" charset="0"/>
                      </a:endParaRPr>
                    </a:p>
                  </a:txBody>
                  <a:tcPr marL="96118" marR="96118" marT="48035" marB="480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4C7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17798406"/>
                  </a:ext>
                </a:extLst>
              </a:tr>
              <a:tr h="325792">
                <a:tc>
                  <a:txBody>
                    <a:bodyPr/>
                    <a:lstStyle/>
                    <a:p>
                      <a:pPr algn="ctr"/>
                      <a:r>
                        <a:rPr lang="en-US" sz="1200" b="1" dirty="0">
                          <a:latin typeface="Helvetica" panose="020B0604020202020204" pitchFamily="34" charset="0"/>
                          <a:cs typeface="Helvetica" panose="020B0604020202020204" pitchFamily="34" charset="0"/>
                        </a:rPr>
                        <a:t>COR</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latin typeface="Helvetica" panose="020B0604020202020204" pitchFamily="34" charset="0"/>
                          <a:cs typeface="Helvetica" panose="020B0604020202020204" pitchFamily="34" charset="0"/>
                        </a:rPr>
                        <a:t>LOE</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200" b="1" dirty="0">
                          <a:effectLst/>
                          <a:latin typeface="Helvetica" panose="020B0604020202020204" pitchFamily="34" charset="0"/>
                          <a:ea typeface="Calibri" panose="020F0502020204030204" pitchFamily="34" charset="0"/>
                          <a:cs typeface="Helvetica" panose="020B0604020202020204" pitchFamily="34" charset="0"/>
                        </a:rPr>
                        <a:t>Recommendations</a:t>
                      </a:r>
                      <a:endParaRPr lang="en-US" sz="1200" dirty="0">
                        <a:effectLst/>
                        <a:latin typeface="Helvetica" panose="020B0604020202020204" pitchFamily="34" charset="0"/>
                        <a:ea typeface="Calibri" panose="020F0502020204030204" pitchFamily="34" charset="0"/>
                        <a:cs typeface="Helvetica" panose="020B0604020202020204" pitchFamily="34" charset="0"/>
                      </a:endParaRP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0265869"/>
                  </a:ext>
                </a:extLst>
              </a:tr>
              <a:tr h="618466">
                <a:tc>
                  <a:txBody>
                    <a:bodyPr/>
                    <a:lstStyle/>
                    <a:p>
                      <a:pPr algn="ctr"/>
                      <a:r>
                        <a:rPr lang="en-US" sz="1200" b="1" dirty="0">
                          <a:latin typeface="Helvetica" panose="020B0604020202020204" pitchFamily="34" charset="0"/>
                          <a:cs typeface="Helvetica" panose="020B0604020202020204" pitchFamily="34" charset="0"/>
                        </a:rPr>
                        <a:t>1</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r>
                        <a:rPr lang="en-US" sz="1200" b="1" dirty="0">
                          <a:latin typeface="Helvetica" panose="020B0604020202020204" pitchFamily="34" charset="0"/>
                          <a:cs typeface="Helvetica" panose="020B0604020202020204" pitchFamily="34" charset="0"/>
                        </a:rPr>
                        <a:t>B-NR</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342900" marR="0" lvl="0" indent="-342900" algn="just">
                        <a:lnSpc>
                          <a:spcPct val="107000"/>
                        </a:lnSpc>
                        <a:spcBef>
                          <a:spcPts val="0"/>
                        </a:spcBef>
                        <a:spcAft>
                          <a:spcPts val="0"/>
                        </a:spcAft>
                        <a:buFont typeface="+mj-lt"/>
                        <a:buAutoNum type="arabicPeriod"/>
                      </a:pPr>
                      <a:r>
                        <a:rPr lang="en-US" sz="1200" b="1" dirty="0">
                          <a:effectLst/>
                          <a:latin typeface="Helvetica" panose="020B0604020202020204" pitchFamily="34" charset="0"/>
                          <a:ea typeface="Calibri" panose="020F0502020204030204" pitchFamily="34" charset="0"/>
                          <a:cs typeface="Helvetica" panose="020B0604020202020204" pitchFamily="34" charset="0"/>
                        </a:rPr>
                        <a:t>In the investigation of a sudden cardiac arrest survivor, detailed personal and three-generation family history should be taken with the assistance of a multidisciplinary team, including witness accounts.</a:t>
                      </a:r>
                      <a:endParaRPr lang="en-US" sz="1200" dirty="0">
                        <a:effectLst/>
                        <a:latin typeface="Helvetica" panose="020B0604020202020204" pitchFamily="34" charset="0"/>
                        <a:ea typeface="Calibri" panose="020F0502020204030204" pitchFamily="34" charset="0"/>
                        <a:cs typeface="Helvetica" panose="020B0604020202020204" pitchFamily="34" charset="0"/>
                      </a:endParaRP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4836972"/>
                  </a:ext>
                </a:extLst>
              </a:tr>
              <a:tr h="464481">
                <a:tc>
                  <a:txBody>
                    <a:bodyPr/>
                    <a:lstStyle/>
                    <a:p>
                      <a:pPr algn="ctr"/>
                      <a:r>
                        <a:rPr lang="en-US" sz="1200" b="1" dirty="0">
                          <a:latin typeface="Helvetica" panose="020B0604020202020204" pitchFamily="34" charset="0"/>
                          <a:cs typeface="Helvetica" panose="020B0604020202020204" pitchFamily="34" charset="0"/>
                        </a:rPr>
                        <a:t>1</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r>
                        <a:rPr lang="en-US" sz="1200" b="1" dirty="0">
                          <a:latin typeface="Helvetica" panose="020B0604020202020204" pitchFamily="34" charset="0"/>
                          <a:cs typeface="Helvetica" panose="020B0604020202020204" pitchFamily="34" charset="0"/>
                        </a:rPr>
                        <a:t>B-NR</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342900" marR="0" lvl="0" indent="-342900" algn="just">
                        <a:lnSpc>
                          <a:spcPct val="107000"/>
                        </a:lnSpc>
                        <a:spcBef>
                          <a:spcPts val="0"/>
                        </a:spcBef>
                        <a:spcAft>
                          <a:spcPts val="0"/>
                        </a:spcAft>
                        <a:buFont typeface="+mj-lt"/>
                        <a:buAutoNum type="arabicPeriod" startAt="2"/>
                      </a:pPr>
                      <a:r>
                        <a:rPr lang="en-US" sz="1200" b="1" dirty="0">
                          <a:effectLst/>
                          <a:latin typeface="Helvetica" panose="020B0604020202020204" pitchFamily="34" charset="0"/>
                          <a:ea typeface="Calibri" panose="020F0502020204030204" pitchFamily="34" charset="0"/>
                          <a:cs typeface="Helvetica" panose="020B0604020202020204" pitchFamily="34" charset="0"/>
                        </a:rPr>
                        <a:t>All possible details surrounding a sudden cardiac arrest event should be sought, including patient’s recollection, witness accounts, and medical records.</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1661110"/>
                  </a:ext>
                </a:extLst>
              </a:tr>
            </a:tbl>
          </a:graphicData>
        </a:graphic>
      </p:graphicFrame>
      <p:sp>
        <p:nvSpPr>
          <p:cNvPr id="10" name="Text Placeholder 9">
            <a:extLst>
              <a:ext uri="{FF2B5EF4-FFF2-40B4-BE49-F238E27FC236}">
                <a16:creationId xmlns:a16="http://schemas.microsoft.com/office/drawing/2014/main" id="{59EC4A81-CC73-48B4-B07B-C60554DD0731}"/>
              </a:ext>
            </a:extLst>
          </p:cNvPr>
          <p:cNvSpPr>
            <a:spLocks noGrp="1"/>
          </p:cNvSpPr>
          <p:nvPr>
            <p:ph type="body" sz="quarter" idx="11"/>
          </p:nvPr>
        </p:nvSpPr>
        <p:spPr>
          <a:xfrm>
            <a:off x="255494" y="228600"/>
            <a:ext cx="8724900" cy="1200329"/>
          </a:xfrm>
        </p:spPr>
        <p:txBody>
          <a:bodyPr/>
          <a:lstStyle/>
          <a:p>
            <a:pPr algn="ctr"/>
            <a:r>
              <a:rPr lang="en-US" sz="3600" dirty="0"/>
              <a:t>Investigation of Sudden Cardiac Arrest Survivors</a:t>
            </a:r>
          </a:p>
        </p:txBody>
      </p:sp>
      <p:sp>
        <p:nvSpPr>
          <p:cNvPr id="4" name="Rectangle 3">
            <a:extLst>
              <a:ext uri="{FF2B5EF4-FFF2-40B4-BE49-F238E27FC236}">
                <a16:creationId xmlns:a16="http://schemas.microsoft.com/office/drawing/2014/main" id="{D9E90AFD-88FC-44D8-8A3F-FCEC3BE15655}"/>
              </a:ext>
            </a:extLst>
          </p:cNvPr>
          <p:cNvSpPr/>
          <p:nvPr/>
        </p:nvSpPr>
        <p:spPr>
          <a:xfrm>
            <a:off x="255494" y="1835163"/>
            <a:ext cx="8610600" cy="338554"/>
          </a:xfrm>
          <a:prstGeom prst="rect">
            <a:avLst/>
          </a:prstGeom>
        </p:spPr>
        <p:txBody>
          <a:bodyPr wrap="square">
            <a:spAutoFit/>
          </a:bodyPr>
          <a:lstStyle/>
          <a:p>
            <a:pPr lvl="0" defTabSz="463003">
              <a:spcBef>
                <a:spcPct val="0"/>
              </a:spcBef>
            </a:pPr>
            <a:r>
              <a:rPr lang="en-US" sz="1600" b="1" dirty="0">
                <a:solidFill>
                  <a:srgbClr val="004C77"/>
                </a:solidFill>
                <a:latin typeface="Helvetica" pitchFamily="2" charset="0"/>
              </a:rPr>
              <a:t>Investigation of Sudden Cardiac Arrest Survivors: History—Personal and Family</a:t>
            </a:r>
            <a:endParaRPr lang="en-US" dirty="0">
              <a:solidFill>
                <a:prstClr val="black"/>
              </a:solidFill>
            </a:endParaRPr>
          </a:p>
        </p:txBody>
      </p:sp>
      <p:sp>
        <p:nvSpPr>
          <p:cNvPr id="5" name="TextBox 4">
            <a:extLst>
              <a:ext uri="{FF2B5EF4-FFF2-40B4-BE49-F238E27FC236}">
                <a16:creationId xmlns:a16="http://schemas.microsoft.com/office/drawing/2014/main" id="{277AD52E-9BAB-490D-A0A5-4300693D3C0A}"/>
              </a:ext>
            </a:extLst>
          </p:cNvPr>
          <p:cNvSpPr txBox="1"/>
          <p:nvPr/>
        </p:nvSpPr>
        <p:spPr>
          <a:xfrm>
            <a:off x="209550" y="4397362"/>
            <a:ext cx="8656544" cy="1092607"/>
          </a:xfrm>
          <a:prstGeom prst="rect">
            <a:avLst/>
          </a:prstGeom>
          <a:noFill/>
        </p:spPr>
        <p:txBody>
          <a:bodyPr wrap="square" rtlCol="0">
            <a:spAutoFit/>
          </a:bodyPr>
          <a:lstStyle/>
          <a:p>
            <a:pPr algn="just">
              <a:spcAft>
                <a:spcPts val="600"/>
              </a:spcAft>
            </a:pPr>
            <a:r>
              <a:rPr lang="en-US" sz="1200" b="1" dirty="0">
                <a:latin typeface="Helvetica" panose="020B0604020202020204" pitchFamily="34" charset="0"/>
                <a:cs typeface="Helvetica" panose="020B0604020202020204" pitchFamily="34" charset="0"/>
              </a:rPr>
              <a:t>Synopsis</a:t>
            </a:r>
          </a:p>
          <a:p>
            <a:pPr algn="just">
              <a:spcAft>
                <a:spcPts val="600"/>
              </a:spcAft>
            </a:pPr>
            <a:r>
              <a:rPr lang="en-US" sz="1200" dirty="0">
                <a:latin typeface="Helvetica" panose="020B0604020202020204" pitchFamily="34" charset="0"/>
                <a:cs typeface="Helvetica" panose="020B0604020202020204" pitchFamily="34" charset="0"/>
              </a:rPr>
              <a:t>Observational studies have demonstrated that the cause of sudden cardiac arrest (SCA) can be determined in a substantial proportion of patients. Historical features, especially age, coronary risk factors, symptoms, activity at the time of SCA, exposure to drugs, and family history frequently provide important clues to the diagnosis and point the way to further investigation.</a:t>
            </a:r>
          </a:p>
        </p:txBody>
      </p:sp>
    </p:spTree>
    <p:extLst>
      <p:ext uri="{BB962C8B-B14F-4D97-AF65-F5344CB8AC3E}">
        <p14:creationId xmlns:p14="http://schemas.microsoft.com/office/powerpoint/2010/main" val="15527437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B160C011-7D44-486F-AA4E-65CD555554A6}"/>
              </a:ext>
            </a:extLst>
          </p:cNvPr>
          <p:cNvGraphicFramePr>
            <a:graphicFrameLocks noGrp="1"/>
          </p:cNvGraphicFramePr>
          <p:nvPr>
            <p:extLst>
              <p:ext uri="{D42A27DB-BD31-4B8C-83A1-F6EECF244321}">
                <p14:modId xmlns:p14="http://schemas.microsoft.com/office/powerpoint/2010/main" val="4034677790"/>
              </p:ext>
            </p:extLst>
          </p:nvPr>
        </p:nvGraphicFramePr>
        <p:xfrm>
          <a:off x="277906" y="2590800"/>
          <a:ext cx="8610600" cy="1143317"/>
        </p:xfrm>
        <a:graphic>
          <a:graphicData uri="http://schemas.openxmlformats.org/drawingml/2006/table">
            <a:tbl>
              <a:tblPr firstRow="1" firstCol="1" bandRow="1"/>
              <a:tblGrid>
                <a:gridCol w="893552">
                  <a:extLst>
                    <a:ext uri="{9D8B030D-6E8A-4147-A177-3AD203B41FA5}">
                      <a16:colId xmlns:a16="http://schemas.microsoft.com/office/drawing/2014/main" val="1223233257"/>
                    </a:ext>
                  </a:extLst>
                </a:gridCol>
                <a:gridCol w="960405">
                  <a:extLst>
                    <a:ext uri="{9D8B030D-6E8A-4147-A177-3AD203B41FA5}">
                      <a16:colId xmlns:a16="http://schemas.microsoft.com/office/drawing/2014/main" val="2855402979"/>
                    </a:ext>
                  </a:extLst>
                </a:gridCol>
                <a:gridCol w="6756643">
                  <a:extLst>
                    <a:ext uri="{9D8B030D-6E8A-4147-A177-3AD203B41FA5}">
                      <a16:colId xmlns:a16="http://schemas.microsoft.com/office/drawing/2014/main" val="2295122683"/>
                    </a:ext>
                  </a:extLst>
                </a:gridCol>
              </a:tblGrid>
              <a:tr h="0">
                <a:tc gridSpan="3">
                  <a:txBody>
                    <a:bodyPr/>
                    <a:lstStyle/>
                    <a:p>
                      <a:pPr marL="0" marR="0" algn="ctr">
                        <a:lnSpc>
                          <a:spcPct val="107000"/>
                        </a:lnSpc>
                        <a:spcBef>
                          <a:spcPts val="0"/>
                        </a:spcBef>
                        <a:spcAft>
                          <a:spcPts val="800"/>
                        </a:spcAft>
                      </a:pPr>
                      <a:r>
                        <a:rPr lang="en-US" sz="1400" b="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Recommendation for investigation of sudden cardiac arrest survivors: examination</a:t>
                      </a:r>
                      <a:endParaRPr lang="en-US" sz="1400" dirty="0">
                        <a:solidFill>
                          <a:schemeClr val="bg1"/>
                        </a:solidFill>
                        <a:effectLst/>
                        <a:latin typeface="Helvetica" panose="020B0604020202020204" pitchFamily="34" charset="0"/>
                        <a:ea typeface="Calibri" panose="020F0502020204030204" pitchFamily="34" charset="0"/>
                        <a:cs typeface="Helvetica" panose="020B0604020202020204" pitchFamily="34" charset="0"/>
                      </a:endParaRPr>
                    </a:p>
                  </a:txBody>
                  <a:tcPr marL="96118" marR="96118" marT="48035" marB="480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4C7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17798406"/>
                  </a:ext>
                </a:extLst>
              </a:tr>
              <a:tr h="301821">
                <a:tc>
                  <a:txBody>
                    <a:bodyPr/>
                    <a:lstStyle/>
                    <a:p>
                      <a:pPr algn="ctr"/>
                      <a:r>
                        <a:rPr lang="en-US" sz="1200" b="1" dirty="0">
                          <a:latin typeface="Helvetica" panose="020B0604020202020204" pitchFamily="34" charset="0"/>
                          <a:cs typeface="Helvetica" panose="020B0604020202020204" pitchFamily="34" charset="0"/>
                        </a:rPr>
                        <a:t>COR</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latin typeface="Helvetica" panose="020B0604020202020204" pitchFamily="34" charset="0"/>
                          <a:cs typeface="Helvetica" panose="020B0604020202020204" pitchFamily="34" charset="0"/>
                        </a:rPr>
                        <a:t>LOE</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200" b="1" dirty="0">
                          <a:effectLst/>
                          <a:latin typeface="Helvetica" panose="020B0604020202020204" pitchFamily="34" charset="0"/>
                          <a:ea typeface="Calibri" panose="020F0502020204030204" pitchFamily="34" charset="0"/>
                          <a:cs typeface="Helvetica" panose="020B0604020202020204" pitchFamily="34" charset="0"/>
                        </a:rPr>
                        <a:t>Recommendation</a:t>
                      </a:r>
                      <a:endParaRPr lang="en-US" sz="1200" dirty="0">
                        <a:effectLst/>
                        <a:latin typeface="Helvetica" panose="020B0604020202020204" pitchFamily="34" charset="0"/>
                        <a:ea typeface="Calibri" panose="020F0502020204030204" pitchFamily="34" charset="0"/>
                        <a:cs typeface="Helvetica" panose="020B0604020202020204" pitchFamily="34" charset="0"/>
                      </a:endParaRP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0265869"/>
                  </a:ext>
                </a:extLst>
              </a:tr>
              <a:tr h="533717">
                <a:tc>
                  <a:txBody>
                    <a:bodyPr/>
                    <a:lstStyle/>
                    <a:p>
                      <a:pPr algn="ctr"/>
                      <a:r>
                        <a:rPr lang="en-US" sz="1200" b="1" dirty="0">
                          <a:latin typeface="Helvetica" panose="020B0604020202020204" pitchFamily="34" charset="0"/>
                          <a:cs typeface="Helvetica" panose="020B0604020202020204" pitchFamily="34" charset="0"/>
                        </a:rPr>
                        <a:t>1</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r>
                        <a:rPr lang="en-US" sz="1200" b="1" dirty="0">
                          <a:latin typeface="Helvetica" panose="020B0604020202020204" pitchFamily="34" charset="0"/>
                          <a:cs typeface="Helvetica" panose="020B0604020202020204" pitchFamily="34" charset="0"/>
                        </a:rPr>
                        <a:t>B-NR</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342900" marR="0" lvl="0" indent="-342900" algn="just">
                        <a:lnSpc>
                          <a:spcPct val="107000"/>
                        </a:lnSpc>
                        <a:spcBef>
                          <a:spcPts val="0"/>
                        </a:spcBef>
                        <a:spcAft>
                          <a:spcPts val="0"/>
                        </a:spcAft>
                        <a:buFont typeface="+mj-lt"/>
                        <a:buAutoNum type="arabicPeriod"/>
                      </a:pPr>
                      <a:r>
                        <a:rPr lang="en-US" sz="1200" b="1" dirty="0">
                          <a:effectLst/>
                          <a:latin typeface="Helvetica" panose="020B0604020202020204" pitchFamily="34" charset="0"/>
                          <a:ea typeface="Calibri" panose="020F0502020204030204" pitchFamily="34" charset="0"/>
                          <a:cs typeface="Helvetica" panose="020B0604020202020204" pitchFamily="34" charset="0"/>
                        </a:rPr>
                        <a:t>Detailed physical examination is recommended after resuscitation from sudden cardiac arrest.</a:t>
                      </a:r>
                      <a:endParaRPr lang="en-US" sz="1200" dirty="0">
                        <a:effectLst/>
                        <a:latin typeface="Helvetica" panose="020B0604020202020204" pitchFamily="34" charset="0"/>
                        <a:ea typeface="Calibri" panose="020F0502020204030204" pitchFamily="34" charset="0"/>
                        <a:cs typeface="Helvetica" panose="020B0604020202020204" pitchFamily="34" charset="0"/>
                      </a:endParaRP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4836972"/>
                  </a:ext>
                </a:extLst>
              </a:tr>
            </a:tbl>
          </a:graphicData>
        </a:graphic>
      </p:graphicFrame>
      <p:sp>
        <p:nvSpPr>
          <p:cNvPr id="10" name="Text Placeholder 9">
            <a:extLst>
              <a:ext uri="{FF2B5EF4-FFF2-40B4-BE49-F238E27FC236}">
                <a16:creationId xmlns:a16="http://schemas.microsoft.com/office/drawing/2014/main" id="{59EC4A81-CC73-48B4-B07B-C60554DD0731}"/>
              </a:ext>
            </a:extLst>
          </p:cNvPr>
          <p:cNvSpPr>
            <a:spLocks noGrp="1"/>
          </p:cNvSpPr>
          <p:nvPr>
            <p:ph type="body" sz="quarter" idx="11"/>
          </p:nvPr>
        </p:nvSpPr>
        <p:spPr>
          <a:xfrm>
            <a:off x="255494" y="381000"/>
            <a:ext cx="8724900" cy="1200329"/>
          </a:xfrm>
        </p:spPr>
        <p:txBody>
          <a:bodyPr/>
          <a:lstStyle/>
          <a:p>
            <a:pPr algn="ctr"/>
            <a:r>
              <a:rPr lang="en-US" sz="3600" dirty="0"/>
              <a:t>Investigation of Sudden Cardiac Arrest Survivors</a:t>
            </a:r>
          </a:p>
        </p:txBody>
      </p:sp>
      <p:sp>
        <p:nvSpPr>
          <p:cNvPr id="4" name="Rectangle 3">
            <a:extLst>
              <a:ext uri="{FF2B5EF4-FFF2-40B4-BE49-F238E27FC236}">
                <a16:creationId xmlns:a16="http://schemas.microsoft.com/office/drawing/2014/main" id="{D9E90AFD-88FC-44D8-8A3F-FCEC3BE15655}"/>
              </a:ext>
            </a:extLst>
          </p:cNvPr>
          <p:cNvSpPr/>
          <p:nvPr/>
        </p:nvSpPr>
        <p:spPr>
          <a:xfrm>
            <a:off x="243168" y="1992987"/>
            <a:ext cx="8610600" cy="338554"/>
          </a:xfrm>
          <a:prstGeom prst="rect">
            <a:avLst/>
          </a:prstGeom>
        </p:spPr>
        <p:txBody>
          <a:bodyPr wrap="square">
            <a:spAutoFit/>
          </a:bodyPr>
          <a:lstStyle/>
          <a:p>
            <a:pPr lvl="0" defTabSz="463003">
              <a:spcBef>
                <a:spcPct val="0"/>
              </a:spcBef>
            </a:pPr>
            <a:r>
              <a:rPr lang="en-US" sz="1600" b="1" dirty="0">
                <a:solidFill>
                  <a:srgbClr val="004C77"/>
                </a:solidFill>
                <a:latin typeface="Helvetica" pitchFamily="2" charset="0"/>
              </a:rPr>
              <a:t>Investigation of Sudden Cardiac Arrest Survivors: Examination</a:t>
            </a:r>
            <a:endParaRPr lang="en-US" dirty="0">
              <a:solidFill>
                <a:prstClr val="black"/>
              </a:solidFill>
            </a:endParaRPr>
          </a:p>
        </p:txBody>
      </p:sp>
      <p:sp>
        <p:nvSpPr>
          <p:cNvPr id="5" name="TextBox 4">
            <a:extLst>
              <a:ext uri="{FF2B5EF4-FFF2-40B4-BE49-F238E27FC236}">
                <a16:creationId xmlns:a16="http://schemas.microsoft.com/office/drawing/2014/main" id="{592707ED-C2F3-4BA5-AF41-306F0AFB63D4}"/>
              </a:ext>
            </a:extLst>
          </p:cNvPr>
          <p:cNvSpPr txBox="1"/>
          <p:nvPr/>
        </p:nvSpPr>
        <p:spPr>
          <a:xfrm>
            <a:off x="209550" y="4146222"/>
            <a:ext cx="8656544" cy="723275"/>
          </a:xfrm>
          <a:prstGeom prst="rect">
            <a:avLst/>
          </a:prstGeom>
          <a:noFill/>
        </p:spPr>
        <p:txBody>
          <a:bodyPr wrap="square" rtlCol="0">
            <a:spAutoFit/>
          </a:bodyPr>
          <a:lstStyle/>
          <a:p>
            <a:pPr algn="just">
              <a:spcAft>
                <a:spcPts val="600"/>
              </a:spcAft>
            </a:pPr>
            <a:r>
              <a:rPr lang="en-US" sz="1200" b="1" dirty="0">
                <a:latin typeface="Helvetica" panose="020B0604020202020204" pitchFamily="34" charset="0"/>
                <a:cs typeface="Helvetica" panose="020B0604020202020204" pitchFamily="34" charset="0"/>
              </a:rPr>
              <a:t>Synopsis</a:t>
            </a:r>
          </a:p>
          <a:p>
            <a:pPr algn="just">
              <a:spcAft>
                <a:spcPts val="600"/>
              </a:spcAft>
            </a:pPr>
            <a:r>
              <a:rPr lang="en-US" sz="1200" dirty="0">
                <a:latin typeface="Helvetica" panose="020B0604020202020204" pitchFamily="34" charset="0"/>
                <a:cs typeface="Helvetica" panose="020B0604020202020204" pitchFamily="34" charset="0"/>
              </a:rPr>
              <a:t>Protocols for clinics investigating sudden cardiac arrest survivors support the use of physical examination as the first step of clinical overview. It is a first basic step in the diagnostic process that will focus subsequent complementary investigations.</a:t>
            </a:r>
          </a:p>
        </p:txBody>
      </p:sp>
    </p:spTree>
    <p:extLst>
      <p:ext uri="{BB962C8B-B14F-4D97-AF65-F5344CB8AC3E}">
        <p14:creationId xmlns:p14="http://schemas.microsoft.com/office/powerpoint/2010/main" val="19815999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B160C011-7D44-486F-AA4E-65CD555554A6}"/>
              </a:ext>
            </a:extLst>
          </p:cNvPr>
          <p:cNvGraphicFramePr>
            <a:graphicFrameLocks noGrp="1"/>
          </p:cNvGraphicFramePr>
          <p:nvPr>
            <p:extLst>
              <p:ext uri="{D42A27DB-BD31-4B8C-83A1-F6EECF244321}">
                <p14:modId xmlns:p14="http://schemas.microsoft.com/office/powerpoint/2010/main" val="3849674870"/>
              </p:ext>
            </p:extLst>
          </p:nvPr>
        </p:nvGraphicFramePr>
        <p:xfrm>
          <a:off x="266700" y="1905000"/>
          <a:ext cx="8610600" cy="3886200"/>
        </p:xfrm>
        <a:graphic>
          <a:graphicData uri="http://schemas.openxmlformats.org/drawingml/2006/table">
            <a:tbl>
              <a:tblPr firstRow="1" firstCol="1" bandRow="1"/>
              <a:tblGrid>
                <a:gridCol w="893552">
                  <a:extLst>
                    <a:ext uri="{9D8B030D-6E8A-4147-A177-3AD203B41FA5}">
                      <a16:colId xmlns:a16="http://schemas.microsoft.com/office/drawing/2014/main" val="1223233257"/>
                    </a:ext>
                  </a:extLst>
                </a:gridCol>
                <a:gridCol w="960405">
                  <a:extLst>
                    <a:ext uri="{9D8B030D-6E8A-4147-A177-3AD203B41FA5}">
                      <a16:colId xmlns:a16="http://schemas.microsoft.com/office/drawing/2014/main" val="2855402979"/>
                    </a:ext>
                  </a:extLst>
                </a:gridCol>
                <a:gridCol w="6756643">
                  <a:extLst>
                    <a:ext uri="{9D8B030D-6E8A-4147-A177-3AD203B41FA5}">
                      <a16:colId xmlns:a16="http://schemas.microsoft.com/office/drawing/2014/main" val="2295122683"/>
                    </a:ext>
                  </a:extLst>
                </a:gridCol>
              </a:tblGrid>
              <a:tr h="342433">
                <a:tc gridSpan="3">
                  <a:txBody>
                    <a:bodyPr/>
                    <a:lstStyle/>
                    <a:p>
                      <a:pPr marL="0" marR="0" algn="ctr">
                        <a:lnSpc>
                          <a:spcPct val="107000"/>
                        </a:lnSpc>
                        <a:spcBef>
                          <a:spcPts val="0"/>
                        </a:spcBef>
                        <a:spcAft>
                          <a:spcPts val="800"/>
                        </a:spcAft>
                      </a:pPr>
                      <a:r>
                        <a:rPr lang="en-US" sz="1400" b="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Recommendations for investigation of sudden cardiac arrest survivors: baseline investigations</a:t>
                      </a:r>
                      <a:endParaRPr lang="en-US" sz="1400" dirty="0">
                        <a:solidFill>
                          <a:schemeClr val="bg1"/>
                        </a:solidFill>
                        <a:effectLst/>
                        <a:latin typeface="Helvetica" panose="020B0604020202020204" pitchFamily="34" charset="0"/>
                        <a:ea typeface="Calibri" panose="020F0502020204030204" pitchFamily="34" charset="0"/>
                        <a:cs typeface="Helvetica" panose="020B0604020202020204" pitchFamily="34" charset="0"/>
                      </a:endParaRPr>
                    </a:p>
                  </a:txBody>
                  <a:tcPr marL="96118" marR="96118" marT="48035" marB="480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4C7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17798406"/>
                  </a:ext>
                </a:extLst>
              </a:tr>
              <a:tr h="335804">
                <a:tc>
                  <a:txBody>
                    <a:bodyPr/>
                    <a:lstStyle/>
                    <a:p>
                      <a:pPr algn="ctr"/>
                      <a:r>
                        <a:rPr lang="en-US" sz="1200" b="1" dirty="0">
                          <a:latin typeface="Helvetica" panose="020B0604020202020204" pitchFamily="34" charset="0"/>
                          <a:cs typeface="Helvetica" panose="020B0604020202020204" pitchFamily="34" charset="0"/>
                        </a:rPr>
                        <a:t>COR</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latin typeface="Helvetica" panose="020B0604020202020204" pitchFamily="34" charset="0"/>
                          <a:cs typeface="Helvetica" panose="020B0604020202020204" pitchFamily="34" charset="0"/>
                        </a:rPr>
                        <a:t>LOE</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200" b="1" dirty="0">
                          <a:effectLst/>
                          <a:latin typeface="Helvetica" panose="020B0604020202020204" pitchFamily="34" charset="0"/>
                          <a:ea typeface="Calibri" panose="020F0502020204030204" pitchFamily="34" charset="0"/>
                          <a:cs typeface="Helvetica" panose="020B0604020202020204" pitchFamily="34" charset="0"/>
                        </a:rPr>
                        <a:t>Recommendations</a:t>
                      </a:r>
                      <a:endParaRPr lang="en-US" sz="1200" dirty="0">
                        <a:effectLst/>
                        <a:latin typeface="Helvetica" panose="020B0604020202020204" pitchFamily="34" charset="0"/>
                        <a:ea typeface="Calibri" panose="020F0502020204030204" pitchFamily="34" charset="0"/>
                        <a:cs typeface="Helvetica" panose="020B0604020202020204" pitchFamily="34" charset="0"/>
                      </a:endParaRP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0265869"/>
                  </a:ext>
                </a:extLst>
              </a:tr>
              <a:tr h="637473">
                <a:tc>
                  <a:txBody>
                    <a:bodyPr/>
                    <a:lstStyle/>
                    <a:p>
                      <a:pPr algn="ctr"/>
                      <a:r>
                        <a:rPr lang="en-US" sz="1200" b="1" dirty="0">
                          <a:latin typeface="Helvetica" panose="020B0604020202020204" pitchFamily="34" charset="0"/>
                          <a:cs typeface="Helvetica" panose="020B0604020202020204" pitchFamily="34" charset="0"/>
                        </a:rPr>
                        <a:t>1</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r>
                        <a:rPr lang="en-US" sz="1200" b="1" dirty="0">
                          <a:latin typeface="Helvetica" panose="020B0604020202020204" pitchFamily="34" charset="0"/>
                          <a:cs typeface="Helvetica" panose="020B0604020202020204" pitchFamily="34" charset="0"/>
                        </a:rPr>
                        <a:t>B-NR</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342900" marR="0" lvl="0" indent="-342900" algn="just">
                        <a:lnSpc>
                          <a:spcPct val="107000"/>
                        </a:lnSpc>
                        <a:spcBef>
                          <a:spcPts val="0"/>
                        </a:spcBef>
                        <a:spcAft>
                          <a:spcPts val="0"/>
                        </a:spcAft>
                        <a:buFont typeface="+mj-lt"/>
                        <a:buAutoNum type="arabicPeriod"/>
                      </a:pPr>
                      <a:r>
                        <a:rPr lang="en-US" sz="1200" b="1" dirty="0">
                          <a:effectLst/>
                          <a:latin typeface="Helvetica" panose="020B0604020202020204" pitchFamily="34" charset="0"/>
                          <a:ea typeface="Calibri" panose="020F0502020204030204" pitchFamily="34" charset="0"/>
                          <a:cs typeface="Helvetica" panose="020B0604020202020204" pitchFamily="34" charset="0"/>
                        </a:rPr>
                        <a:t>Blood samples for electrolytes, toxicology, and EDTA blood stored for future genetic testing are recommended for all sudden cardiac arrest survivors on admission to hospital.</a:t>
                      </a:r>
                      <a:endParaRPr lang="en-US" sz="1200" dirty="0">
                        <a:effectLst/>
                        <a:latin typeface="Helvetica" panose="020B0604020202020204" pitchFamily="34" charset="0"/>
                        <a:ea typeface="Calibri" panose="020F0502020204030204" pitchFamily="34" charset="0"/>
                        <a:cs typeface="Helvetica" panose="020B0604020202020204" pitchFamily="34" charset="0"/>
                      </a:endParaRP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4836972"/>
                  </a:ext>
                </a:extLst>
              </a:tr>
              <a:tr h="478756">
                <a:tc>
                  <a:txBody>
                    <a:bodyPr/>
                    <a:lstStyle/>
                    <a:p>
                      <a:pPr algn="ctr"/>
                      <a:r>
                        <a:rPr lang="en-US" sz="1200" b="1" dirty="0">
                          <a:latin typeface="Helvetica" panose="020B0604020202020204" pitchFamily="34" charset="0"/>
                          <a:cs typeface="Helvetica" panose="020B0604020202020204" pitchFamily="34" charset="0"/>
                        </a:rPr>
                        <a:t>1</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r>
                        <a:rPr lang="en-US" sz="1200" b="1" dirty="0">
                          <a:latin typeface="Helvetica" panose="020B0604020202020204" pitchFamily="34" charset="0"/>
                          <a:cs typeface="Helvetica" panose="020B0604020202020204" pitchFamily="34" charset="0"/>
                        </a:rPr>
                        <a:t>B-NR</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342900" marR="0" lvl="0" indent="-342900" algn="just">
                        <a:lnSpc>
                          <a:spcPct val="107000"/>
                        </a:lnSpc>
                        <a:spcBef>
                          <a:spcPts val="0"/>
                        </a:spcBef>
                        <a:spcAft>
                          <a:spcPts val="0"/>
                        </a:spcAft>
                        <a:buFont typeface="+mj-lt"/>
                        <a:buAutoNum type="arabicPeriod" startAt="2"/>
                      </a:pPr>
                      <a:r>
                        <a:rPr lang="en-US" sz="1200" b="1" dirty="0">
                          <a:effectLst/>
                          <a:latin typeface="Helvetica" panose="020B0604020202020204" pitchFamily="34" charset="0"/>
                          <a:ea typeface="Calibri" panose="020F0502020204030204" pitchFamily="34" charset="0"/>
                          <a:cs typeface="Helvetica" panose="020B0604020202020204" pitchFamily="34" charset="0"/>
                        </a:rPr>
                        <a:t>Retrieval of recordings from cardiovascular implantable electronic devices and wearable monitors is recommended for all sudden cardiac arrest survivors.</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1661110"/>
                  </a:ext>
                </a:extLst>
              </a:tr>
              <a:tr h="538600">
                <a:tc>
                  <a:txBody>
                    <a:bodyPr/>
                    <a:lstStyle/>
                    <a:p>
                      <a:pPr algn="ctr"/>
                      <a:r>
                        <a:rPr lang="en-US" sz="1200" b="1" dirty="0">
                          <a:latin typeface="Helvetica" panose="020B0604020202020204" pitchFamily="34" charset="0"/>
                          <a:cs typeface="Helvetica" panose="020B0604020202020204" pitchFamily="34" charset="0"/>
                        </a:rPr>
                        <a:t>2b</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r>
                        <a:rPr lang="en-US" sz="1200" b="1" dirty="0">
                          <a:latin typeface="Helvetica" panose="020B0604020202020204" pitchFamily="34" charset="0"/>
                          <a:cs typeface="Helvetica" panose="020B0604020202020204" pitchFamily="34" charset="0"/>
                        </a:rPr>
                        <a:t>C-LD</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342900" marR="0" lvl="0" indent="-342900" algn="just">
                        <a:lnSpc>
                          <a:spcPct val="107000"/>
                        </a:lnSpc>
                        <a:spcBef>
                          <a:spcPts val="0"/>
                        </a:spcBef>
                        <a:spcAft>
                          <a:spcPts val="0"/>
                        </a:spcAft>
                        <a:buFont typeface="+mj-lt"/>
                        <a:buAutoNum type="arabicPeriod" startAt="3"/>
                      </a:pPr>
                      <a:r>
                        <a:rPr lang="en-US" sz="1200" b="1" dirty="0">
                          <a:effectLst/>
                          <a:latin typeface="Helvetica" panose="020B0604020202020204" pitchFamily="34" charset="0"/>
                          <a:ea typeface="Calibri" panose="020F0502020204030204" pitchFamily="34" charset="0"/>
                          <a:cs typeface="Helvetica" panose="020B0604020202020204" pitchFamily="34" charset="0"/>
                        </a:rPr>
                        <a:t>Retrieval of recordings from automated external defibrillators and ambulance services may be useful for all sudden cardiac arrest survivors.</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080774"/>
                  </a:ext>
                </a:extLst>
              </a:tr>
              <a:tr h="419731">
                <a:tc>
                  <a:txBody>
                    <a:bodyPr/>
                    <a:lstStyle/>
                    <a:p>
                      <a:pPr algn="ctr"/>
                      <a:r>
                        <a:rPr lang="en-US" sz="1200" b="1" dirty="0">
                          <a:latin typeface="Helvetica" panose="020B0604020202020204" pitchFamily="34" charset="0"/>
                          <a:cs typeface="Helvetica" panose="020B0604020202020204" pitchFamily="34" charset="0"/>
                        </a:rPr>
                        <a:t>1</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r>
                        <a:rPr lang="en-US" sz="1200" b="1" dirty="0">
                          <a:latin typeface="Helvetica" panose="020B0604020202020204" pitchFamily="34" charset="0"/>
                          <a:cs typeface="Helvetica" panose="020B0604020202020204" pitchFamily="34" charset="0"/>
                        </a:rPr>
                        <a:t>B-NR</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342900" marR="0" lvl="0" indent="-342900" algn="just">
                        <a:lnSpc>
                          <a:spcPct val="107000"/>
                        </a:lnSpc>
                        <a:spcBef>
                          <a:spcPts val="0"/>
                        </a:spcBef>
                        <a:spcAft>
                          <a:spcPts val="0"/>
                        </a:spcAft>
                        <a:buFont typeface="+mj-lt"/>
                        <a:buAutoNum type="arabicPeriod" startAt="4"/>
                      </a:pPr>
                      <a:r>
                        <a:rPr lang="en-US" sz="1200" b="1" dirty="0">
                          <a:effectLst/>
                          <a:latin typeface="Helvetica" panose="020B0604020202020204" pitchFamily="34" charset="0"/>
                          <a:ea typeface="Calibri" panose="020F0502020204030204" pitchFamily="34" charset="0"/>
                          <a:cs typeface="Helvetica" panose="020B0604020202020204" pitchFamily="34" charset="0"/>
                        </a:rPr>
                        <a:t>Recording of 12-lead ECGs during sinus rhythm and, if possible, during arrhythmia, is recommended for all sudden cardiac arrest survivors.</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0962805"/>
                  </a:ext>
                </a:extLst>
              </a:tr>
              <a:tr h="600003">
                <a:tc>
                  <a:txBody>
                    <a:bodyPr/>
                    <a:lstStyle/>
                    <a:p>
                      <a:pPr algn="ctr"/>
                      <a:r>
                        <a:rPr lang="en-US" sz="1200" b="1" dirty="0">
                          <a:latin typeface="Helvetica" panose="020B0604020202020204" pitchFamily="34" charset="0"/>
                          <a:cs typeface="Helvetica" panose="020B0604020202020204" pitchFamily="34" charset="0"/>
                        </a:rPr>
                        <a:t>1</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r>
                        <a:rPr lang="en-US" sz="1200" b="1" dirty="0">
                          <a:latin typeface="Helvetica" panose="020B0604020202020204" pitchFamily="34" charset="0"/>
                          <a:cs typeface="Helvetica" panose="020B0604020202020204" pitchFamily="34" charset="0"/>
                        </a:rPr>
                        <a:t>C-LD</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342900" marR="0" lvl="0" indent="-342900" algn="just">
                        <a:lnSpc>
                          <a:spcPct val="107000"/>
                        </a:lnSpc>
                        <a:spcBef>
                          <a:spcPts val="0"/>
                        </a:spcBef>
                        <a:spcAft>
                          <a:spcPts val="0"/>
                        </a:spcAft>
                        <a:buFont typeface="+mj-lt"/>
                        <a:buAutoNum type="arabicPeriod" startAt="5"/>
                      </a:pPr>
                      <a:r>
                        <a:rPr lang="en-US" sz="1200" b="1" dirty="0">
                          <a:effectLst/>
                          <a:latin typeface="Helvetica" panose="020B0604020202020204" pitchFamily="34" charset="0"/>
                          <a:ea typeface="Calibri" panose="020F0502020204030204" pitchFamily="34" charset="0"/>
                          <a:cs typeface="Helvetica" panose="020B0604020202020204" pitchFamily="34" charset="0"/>
                        </a:rPr>
                        <a:t>A high precordial lead ECG is recommended in all undiagnosed sudden cardiac arrest survivors to increase detection of a type 1 Brugada ECG pattern.</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1511172"/>
                  </a:ext>
                </a:extLst>
              </a:tr>
              <a:tr h="533400">
                <a:tc>
                  <a:txBody>
                    <a:bodyPr/>
                    <a:lstStyle/>
                    <a:p>
                      <a:pPr algn="ctr"/>
                      <a:r>
                        <a:rPr lang="en-US" sz="1200" b="1" dirty="0">
                          <a:latin typeface="Helvetica" panose="020B0604020202020204" pitchFamily="34" charset="0"/>
                          <a:cs typeface="Helvetica" panose="020B0604020202020204" pitchFamily="34" charset="0"/>
                        </a:rPr>
                        <a:t>1</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r>
                        <a:rPr lang="en-US" sz="1200" b="1" dirty="0">
                          <a:latin typeface="Helvetica" panose="020B0604020202020204" pitchFamily="34" charset="0"/>
                          <a:cs typeface="Helvetica" panose="020B0604020202020204" pitchFamily="34" charset="0"/>
                        </a:rPr>
                        <a:t>C-LD</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342900" marR="0" lvl="0" indent="-342900" algn="just">
                        <a:lnSpc>
                          <a:spcPct val="107000"/>
                        </a:lnSpc>
                        <a:spcBef>
                          <a:spcPts val="0"/>
                        </a:spcBef>
                        <a:spcAft>
                          <a:spcPts val="0"/>
                        </a:spcAft>
                        <a:buFont typeface="+mj-lt"/>
                        <a:buAutoNum type="arabicPeriod" startAt="6"/>
                      </a:pPr>
                      <a:r>
                        <a:rPr lang="en-US" sz="1200" b="1" dirty="0">
                          <a:effectLst/>
                          <a:latin typeface="Helvetica" panose="020B0604020202020204" pitchFamily="34" charset="0"/>
                          <a:ea typeface="Calibri" panose="020F0502020204030204" pitchFamily="34" charset="0"/>
                          <a:cs typeface="Helvetica" panose="020B0604020202020204" pitchFamily="34" charset="0"/>
                        </a:rPr>
                        <a:t>Continuous ECG monitoring is recommended for all sudden cardiac arrest survivors during the initial hospital stay.</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8783944"/>
                  </a:ext>
                </a:extLst>
              </a:tr>
            </a:tbl>
          </a:graphicData>
        </a:graphic>
      </p:graphicFrame>
      <p:sp>
        <p:nvSpPr>
          <p:cNvPr id="10" name="Text Placeholder 9">
            <a:extLst>
              <a:ext uri="{FF2B5EF4-FFF2-40B4-BE49-F238E27FC236}">
                <a16:creationId xmlns:a16="http://schemas.microsoft.com/office/drawing/2014/main" id="{59EC4A81-CC73-48B4-B07B-C60554DD0731}"/>
              </a:ext>
            </a:extLst>
          </p:cNvPr>
          <p:cNvSpPr>
            <a:spLocks noGrp="1"/>
          </p:cNvSpPr>
          <p:nvPr>
            <p:ph type="body" sz="quarter" idx="11"/>
          </p:nvPr>
        </p:nvSpPr>
        <p:spPr>
          <a:xfrm>
            <a:off x="209550" y="76200"/>
            <a:ext cx="8724900" cy="1200329"/>
          </a:xfrm>
        </p:spPr>
        <p:txBody>
          <a:bodyPr/>
          <a:lstStyle/>
          <a:p>
            <a:pPr algn="ctr"/>
            <a:r>
              <a:rPr lang="en-US" sz="3600" dirty="0"/>
              <a:t>Investigation of Sudden Cardiac Arrest Survivors</a:t>
            </a:r>
          </a:p>
        </p:txBody>
      </p:sp>
      <p:sp>
        <p:nvSpPr>
          <p:cNvPr id="4" name="Rectangle 3">
            <a:extLst>
              <a:ext uri="{FF2B5EF4-FFF2-40B4-BE49-F238E27FC236}">
                <a16:creationId xmlns:a16="http://schemas.microsoft.com/office/drawing/2014/main" id="{D9E90AFD-88FC-44D8-8A3F-FCEC3BE15655}"/>
              </a:ext>
            </a:extLst>
          </p:cNvPr>
          <p:cNvSpPr/>
          <p:nvPr/>
        </p:nvSpPr>
        <p:spPr>
          <a:xfrm>
            <a:off x="209550" y="1420545"/>
            <a:ext cx="8610600" cy="338554"/>
          </a:xfrm>
          <a:prstGeom prst="rect">
            <a:avLst/>
          </a:prstGeom>
        </p:spPr>
        <p:txBody>
          <a:bodyPr wrap="square">
            <a:spAutoFit/>
          </a:bodyPr>
          <a:lstStyle/>
          <a:p>
            <a:pPr lvl="0" defTabSz="463003">
              <a:spcBef>
                <a:spcPct val="0"/>
              </a:spcBef>
            </a:pPr>
            <a:r>
              <a:rPr lang="en-US" sz="1600" b="1" dirty="0">
                <a:solidFill>
                  <a:srgbClr val="004C77"/>
                </a:solidFill>
                <a:latin typeface="Helvetica" pitchFamily="2" charset="0"/>
              </a:rPr>
              <a:t>Investigation of Sudden Cardiac Arrest Survivors: Baseline Investigations</a:t>
            </a:r>
            <a:endParaRPr lang="en-US" dirty="0">
              <a:solidFill>
                <a:prstClr val="black"/>
              </a:solidFill>
            </a:endParaRPr>
          </a:p>
        </p:txBody>
      </p:sp>
      <p:sp>
        <p:nvSpPr>
          <p:cNvPr id="2" name="TextBox 1">
            <a:extLst>
              <a:ext uri="{FF2B5EF4-FFF2-40B4-BE49-F238E27FC236}">
                <a16:creationId xmlns:a16="http://schemas.microsoft.com/office/drawing/2014/main" id="{F172CFD5-A93C-40CB-A5FB-070F7E59C897}"/>
              </a:ext>
            </a:extLst>
          </p:cNvPr>
          <p:cNvSpPr txBox="1"/>
          <p:nvPr/>
        </p:nvSpPr>
        <p:spPr>
          <a:xfrm>
            <a:off x="8001000" y="5791200"/>
            <a:ext cx="990600" cy="276999"/>
          </a:xfrm>
          <a:prstGeom prst="rect">
            <a:avLst/>
          </a:prstGeom>
          <a:noFill/>
        </p:spPr>
        <p:txBody>
          <a:bodyPr wrap="square" rtlCol="0">
            <a:spAutoFit/>
          </a:bodyPr>
          <a:lstStyle/>
          <a:p>
            <a:r>
              <a:rPr lang="en-US" sz="1200" dirty="0">
                <a:latin typeface="Helvetica" panose="020B0604020202020204" pitchFamily="34" charset="0"/>
                <a:cs typeface="Helvetica" panose="020B0604020202020204" pitchFamily="34" charset="0"/>
              </a:rPr>
              <a:t>(Continued)</a:t>
            </a:r>
          </a:p>
        </p:txBody>
      </p:sp>
    </p:spTree>
    <p:extLst>
      <p:ext uri="{BB962C8B-B14F-4D97-AF65-F5344CB8AC3E}">
        <p14:creationId xmlns:p14="http://schemas.microsoft.com/office/powerpoint/2010/main" val="785217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B4347F-2115-4825-8133-8C1C2DEE86C9}"/>
              </a:ext>
            </a:extLst>
          </p:cNvPr>
          <p:cNvSpPr>
            <a:spLocks noGrp="1"/>
          </p:cNvSpPr>
          <p:nvPr>
            <p:ph type="body" sz="quarter" idx="11"/>
          </p:nvPr>
        </p:nvSpPr>
        <p:spPr>
          <a:xfrm>
            <a:off x="304800" y="533400"/>
            <a:ext cx="8403110" cy="646331"/>
          </a:xfrm>
        </p:spPr>
        <p:txBody>
          <a:bodyPr/>
          <a:lstStyle/>
          <a:p>
            <a:pPr algn="ctr"/>
            <a:r>
              <a:rPr lang="en-US" sz="3600" dirty="0"/>
              <a:t>Methodology</a:t>
            </a:r>
          </a:p>
        </p:txBody>
      </p:sp>
      <p:sp>
        <p:nvSpPr>
          <p:cNvPr id="3" name="Text Placeholder 2">
            <a:extLst>
              <a:ext uri="{FF2B5EF4-FFF2-40B4-BE49-F238E27FC236}">
                <a16:creationId xmlns:a16="http://schemas.microsoft.com/office/drawing/2014/main" id="{CE6A6303-94E3-4CCB-88E7-F161642B5C4B}"/>
              </a:ext>
            </a:extLst>
          </p:cNvPr>
          <p:cNvSpPr>
            <a:spLocks noGrp="1"/>
          </p:cNvSpPr>
          <p:nvPr>
            <p:ph type="body" sz="quarter" idx="12"/>
          </p:nvPr>
        </p:nvSpPr>
        <p:spPr>
          <a:xfrm>
            <a:off x="298076" y="1524000"/>
            <a:ext cx="8403110" cy="3554819"/>
          </a:xfrm>
        </p:spPr>
        <p:txBody>
          <a:bodyPr/>
          <a:lstStyle/>
          <a:p>
            <a:pPr marL="285750" indent="-285750" algn="just">
              <a:buFont typeface="Arial" panose="020B0604020202020204" pitchFamily="34" charset="0"/>
              <a:buChar char="•"/>
            </a:pPr>
            <a:r>
              <a:rPr lang="en-US" sz="1500" dirty="0">
                <a:solidFill>
                  <a:schemeClr val="tx1">
                    <a:lumMod val="75000"/>
                    <a:lumOff val="25000"/>
                  </a:schemeClr>
                </a:solidFill>
              </a:rPr>
              <a:t>The writing committee reviewed the evidence and established consensus to generate recommendations, which are presented in a modular knowledge chunk format, with each chunk including a table of recommendations, a brief synopsis, recommendation-specific supportive text, flow diagrams or tables as appropriate, and references.</a:t>
            </a:r>
          </a:p>
          <a:p>
            <a:pPr algn="just"/>
            <a:r>
              <a:rPr lang="en-US" sz="1500" dirty="0">
                <a:solidFill>
                  <a:schemeClr val="tx1">
                    <a:lumMod val="75000"/>
                    <a:lumOff val="25000"/>
                  </a:schemeClr>
                </a:solidFill>
              </a:rPr>
              <a:t> </a:t>
            </a:r>
          </a:p>
          <a:p>
            <a:pPr marL="285750" indent="-285750" algn="just">
              <a:buFont typeface="Arial" panose="020B0604020202020204" pitchFamily="34" charset="0"/>
              <a:buChar char="•"/>
            </a:pPr>
            <a:r>
              <a:rPr lang="en-US" sz="1500" dirty="0">
                <a:solidFill>
                  <a:schemeClr val="tx1">
                    <a:lumMod val="75000"/>
                    <a:lumOff val="25000"/>
                  </a:schemeClr>
                </a:solidFill>
              </a:rPr>
              <a:t>Recommendations were formulated according to the American College of Cardiology (ACC)/American Heart Association (AHA) Class of Recommendation (COR) and Level of Evidence (LOE) system and were subject to a period of public comment. The COR indicates the strength of a recommendation based on assessment of the estimated benefits and risks; LOE rates the quality of evidence that supports the recommendation based on type, quantity, and consistency of data from clinical trials and other sources. </a:t>
            </a:r>
          </a:p>
          <a:p>
            <a:pPr marL="285750" indent="-285750" algn="just">
              <a:buFont typeface="Arial" panose="020B0604020202020204" pitchFamily="34" charset="0"/>
              <a:buChar char="•"/>
            </a:pPr>
            <a:endParaRPr lang="en-US" sz="1500" dirty="0">
              <a:solidFill>
                <a:schemeClr val="tx1">
                  <a:lumMod val="75000"/>
                  <a:lumOff val="25000"/>
                </a:schemeClr>
              </a:solidFill>
            </a:endParaRPr>
          </a:p>
          <a:p>
            <a:pPr marL="285750" indent="-285750" algn="just">
              <a:buFont typeface="Arial" panose="020B0604020202020204" pitchFamily="34" charset="0"/>
              <a:buChar char="•"/>
            </a:pPr>
            <a:r>
              <a:rPr lang="en-US" sz="1500" dirty="0">
                <a:solidFill>
                  <a:schemeClr val="tx1">
                    <a:lumMod val="75000"/>
                    <a:lumOff val="25000"/>
                  </a:schemeClr>
                </a:solidFill>
              </a:rPr>
              <a:t>The threshold for writing committee member consensus was considered as 80% or higher agreement. The 74 recommendations were balloted by the 28 writing committee members and approved by an average of 94%. </a:t>
            </a:r>
          </a:p>
        </p:txBody>
      </p:sp>
    </p:spTree>
    <p:extLst>
      <p:ext uri="{BB962C8B-B14F-4D97-AF65-F5344CB8AC3E}">
        <p14:creationId xmlns:p14="http://schemas.microsoft.com/office/powerpoint/2010/main" val="36626548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B160C011-7D44-486F-AA4E-65CD555554A6}"/>
              </a:ext>
            </a:extLst>
          </p:cNvPr>
          <p:cNvGraphicFramePr>
            <a:graphicFrameLocks noGrp="1"/>
          </p:cNvGraphicFramePr>
          <p:nvPr>
            <p:extLst>
              <p:ext uri="{D42A27DB-BD31-4B8C-83A1-F6EECF244321}">
                <p14:modId xmlns:p14="http://schemas.microsoft.com/office/powerpoint/2010/main" val="2771694881"/>
              </p:ext>
            </p:extLst>
          </p:nvPr>
        </p:nvGraphicFramePr>
        <p:xfrm>
          <a:off x="255494" y="1552330"/>
          <a:ext cx="8610600" cy="3429001"/>
        </p:xfrm>
        <a:graphic>
          <a:graphicData uri="http://schemas.openxmlformats.org/drawingml/2006/table">
            <a:tbl>
              <a:tblPr firstRow="1" firstCol="1" bandRow="1"/>
              <a:tblGrid>
                <a:gridCol w="893552">
                  <a:extLst>
                    <a:ext uri="{9D8B030D-6E8A-4147-A177-3AD203B41FA5}">
                      <a16:colId xmlns:a16="http://schemas.microsoft.com/office/drawing/2014/main" val="1223233257"/>
                    </a:ext>
                  </a:extLst>
                </a:gridCol>
                <a:gridCol w="960405">
                  <a:extLst>
                    <a:ext uri="{9D8B030D-6E8A-4147-A177-3AD203B41FA5}">
                      <a16:colId xmlns:a16="http://schemas.microsoft.com/office/drawing/2014/main" val="2855402979"/>
                    </a:ext>
                  </a:extLst>
                </a:gridCol>
                <a:gridCol w="6756643">
                  <a:extLst>
                    <a:ext uri="{9D8B030D-6E8A-4147-A177-3AD203B41FA5}">
                      <a16:colId xmlns:a16="http://schemas.microsoft.com/office/drawing/2014/main" val="2295122683"/>
                    </a:ext>
                  </a:extLst>
                </a:gridCol>
              </a:tblGrid>
              <a:tr h="320538">
                <a:tc gridSpan="3">
                  <a:txBody>
                    <a:bodyPr/>
                    <a:lstStyle/>
                    <a:p>
                      <a:pPr marL="0" marR="0" algn="ctr">
                        <a:lnSpc>
                          <a:spcPct val="107000"/>
                        </a:lnSpc>
                        <a:spcBef>
                          <a:spcPts val="0"/>
                        </a:spcBef>
                        <a:spcAft>
                          <a:spcPts val="800"/>
                        </a:spcAft>
                      </a:pPr>
                      <a:r>
                        <a:rPr lang="en-US" sz="1400" b="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Recommendations for investigation of sudden cardiac arrest survivors: baseline investigations</a:t>
                      </a:r>
                      <a:endParaRPr lang="en-US" sz="1400" dirty="0">
                        <a:solidFill>
                          <a:schemeClr val="bg1"/>
                        </a:solidFill>
                        <a:effectLst/>
                        <a:latin typeface="Helvetica" panose="020B0604020202020204" pitchFamily="34" charset="0"/>
                        <a:ea typeface="Calibri" panose="020F0502020204030204" pitchFamily="34" charset="0"/>
                        <a:cs typeface="Helvetica" panose="020B0604020202020204" pitchFamily="34" charset="0"/>
                      </a:endParaRPr>
                    </a:p>
                  </a:txBody>
                  <a:tcPr marL="96118" marR="96118" marT="48035" marB="480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4C7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17798406"/>
                  </a:ext>
                </a:extLst>
              </a:tr>
              <a:tr h="314333">
                <a:tc>
                  <a:txBody>
                    <a:bodyPr/>
                    <a:lstStyle/>
                    <a:p>
                      <a:pPr algn="ctr"/>
                      <a:r>
                        <a:rPr lang="en-US" sz="1200" b="1" dirty="0">
                          <a:latin typeface="Helvetica" panose="020B0604020202020204" pitchFamily="34" charset="0"/>
                          <a:cs typeface="Helvetica" panose="020B0604020202020204" pitchFamily="34" charset="0"/>
                        </a:rPr>
                        <a:t>COR</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latin typeface="Helvetica" panose="020B0604020202020204" pitchFamily="34" charset="0"/>
                          <a:cs typeface="Helvetica" panose="020B0604020202020204" pitchFamily="34" charset="0"/>
                        </a:rPr>
                        <a:t>LOE</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200" b="1" dirty="0">
                          <a:effectLst/>
                          <a:latin typeface="Helvetica" panose="020B0604020202020204" pitchFamily="34" charset="0"/>
                          <a:ea typeface="Calibri" panose="020F0502020204030204" pitchFamily="34" charset="0"/>
                          <a:cs typeface="Helvetica" panose="020B0604020202020204" pitchFamily="34" charset="0"/>
                        </a:rPr>
                        <a:t>Recommendations</a:t>
                      </a:r>
                      <a:endParaRPr lang="en-US" sz="1200" dirty="0">
                        <a:effectLst/>
                        <a:latin typeface="Helvetica" panose="020B0604020202020204" pitchFamily="34" charset="0"/>
                        <a:ea typeface="Calibri" panose="020F0502020204030204" pitchFamily="34" charset="0"/>
                        <a:cs typeface="Helvetica" panose="020B0604020202020204" pitchFamily="34" charset="0"/>
                      </a:endParaRP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0265869"/>
                  </a:ext>
                </a:extLst>
              </a:tr>
              <a:tr h="555843">
                <a:tc>
                  <a:txBody>
                    <a:bodyPr/>
                    <a:lstStyle/>
                    <a:p>
                      <a:pPr algn="ctr"/>
                      <a:r>
                        <a:rPr lang="en-US" sz="1200" b="1" dirty="0">
                          <a:latin typeface="Helvetica" panose="020B0604020202020204" pitchFamily="34" charset="0"/>
                          <a:cs typeface="Helvetica" panose="020B0604020202020204" pitchFamily="34" charset="0"/>
                        </a:rPr>
                        <a:t>2b</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r>
                        <a:rPr lang="en-US" sz="1200" b="1" dirty="0">
                          <a:latin typeface="Helvetica" panose="020B0604020202020204" pitchFamily="34" charset="0"/>
                          <a:cs typeface="Helvetica" panose="020B0604020202020204" pitchFamily="34" charset="0"/>
                        </a:rPr>
                        <a:t>C-LD</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342900" marR="0" lvl="0" indent="-342900" algn="just">
                        <a:lnSpc>
                          <a:spcPct val="107000"/>
                        </a:lnSpc>
                        <a:spcBef>
                          <a:spcPts val="0"/>
                        </a:spcBef>
                        <a:spcAft>
                          <a:spcPts val="0"/>
                        </a:spcAft>
                        <a:buFont typeface="+mj-lt"/>
                        <a:buAutoNum type="arabicPeriod" startAt="7"/>
                      </a:pPr>
                      <a:r>
                        <a:rPr lang="en-US" sz="1200" b="1" dirty="0">
                          <a:effectLst/>
                          <a:latin typeface="Helvetica" panose="020B0604020202020204" pitchFamily="34" charset="0"/>
                          <a:ea typeface="Calibri" panose="020F0502020204030204" pitchFamily="34" charset="0"/>
                          <a:cs typeface="Helvetica" panose="020B0604020202020204" pitchFamily="34" charset="0"/>
                        </a:rPr>
                        <a:t>A signal-averaged ECG may be useful in sudden cardiac arrest survivors to aid in the diagnosis of arrhythmogenic cardiomyopathy.</a:t>
                      </a:r>
                      <a:endParaRPr lang="en-US" sz="1200" dirty="0">
                        <a:effectLst/>
                        <a:latin typeface="Helvetica" panose="020B0604020202020204" pitchFamily="34" charset="0"/>
                        <a:ea typeface="Calibri" panose="020F0502020204030204" pitchFamily="34" charset="0"/>
                        <a:cs typeface="Helvetica" panose="020B0604020202020204" pitchFamily="34" charset="0"/>
                      </a:endParaRP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4836972"/>
                  </a:ext>
                </a:extLst>
              </a:tr>
              <a:tr h="448145">
                <a:tc>
                  <a:txBody>
                    <a:bodyPr/>
                    <a:lstStyle/>
                    <a:p>
                      <a:pPr algn="ctr"/>
                      <a:r>
                        <a:rPr lang="en-US" sz="1200" b="1" dirty="0">
                          <a:latin typeface="Helvetica" panose="020B0604020202020204" pitchFamily="34" charset="0"/>
                          <a:cs typeface="Helvetica" panose="020B0604020202020204" pitchFamily="34" charset="0"/>
                        </a:rPr>
                        <a:t>1</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r>
                        <a:rPr lang="en-US" sz="1200" b="1" dirty="0">
                          <a:latin typeface="Helvetica" panose="020B0604020202020204" pitchFamily="34" charset="0"/>
                          <a:cs typeface="Helvetica" panose="020B0604020202020204" pitchFamily="34" charset="0"/>
                        </a:rPr>
                        <a:t>B-NR</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342900" marR="0" lvl="0" indent="-342900" algn="just">
                        <a:lnSpc>
                          <a:spcPct val="107000"/>
                        </a:lnSpc>
                        <a:spcBef>
                          <a:spcPts val="0"/>
                        </a:spcBef>
                        <a:spcAft>
                          <a:spcPts val="0"/>
                        </a:spcAft>
                        <a:buFont typeface="+mj-lt"/>
                        <a:buAutoNum type="arabicPeriod" startAt="8"/>
                      </a:pPr>
                      <a:r>
                        <a:rPr lang="en-US" sz="1200" b="1" dirty="0">
                          <a:effectLst/>
                          <a:latin typeface="Helvetica" panose="020B0604020202020204" pitchFamily="34" charset="0"/>
                          <a:ea typeface="Calibri" panose="020F0502020204030204" pitchFamily="34" charset="0"/>
                          <a:cs typeface="Helvetica" panose="020B0604020202020204" pitchFamily="34" charset="0"/>
                        </a:rPr>
                        <a:t>Echocardiography is recommended for evaluation of cardiac structure and function in all sudden cardiac arrest survivors.</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1661110"/>
                  </a:ext>
                </a:extLst>
              </a:tr>
              <a:tr h="596714">
                <a:tc>
                  <a:txBody>
                    <a:bodyPr/>
                    <a:lstStyle/>
                    <a:p>
                      <a:pPr algn="ctr"/>
                      <a:r>
                        <a:rPr lang="en-US" sz="1200" b="1" dirty="0">
                          <a:latin typeface="Helvetica" panose="020B0604020202020204" pitchFamily="34" charset="0"/>
                          <a:cs typeface="Helvetica" panose="020B0604020202020204" pitchFamily="34" charset="0"/>
                        </a:rPr>
                        <a:t>1</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r>
                        <a:rPr lang="en-US" sz="1200" b="1" dirty="0">
                          <a:latin typeface="Helvetica" panose="020B0604020202020204" pitchFamily="34" charset="0"/>
                          <a:cs typeface="Helvetica" panose="020B0604020202020204" pitchFamily="34" charset="0"/>
                        </a:rPr>
                        <a:t>B-NR</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342900" marR="0" lvl="0" indent="-342900" algn="just">
                        <a:lnSpc>
                          <a:spcPct val="107000"/>
                        </a:lnSpc>
                        <a:spcBef>
                          <a:spcPts val="0"/>
                        </a:spcBef>
                        <a:spcAft>
                          <a:spcPts val="0"/>
                        </a:spcAft>
                        <a:buFont typeface="+mj-lt"/>
                        <a:buAutoNum type="arabicPeriod" startAt="9"/>
                      </a:pPr>
                      <a:r>
                        <a:rPr lang="en-US" sz="1200" b="1" dirty="0">
                          <a:effectLst/>
                          <a:latin typeface="Helvetica" panose="020B0604020202020204" pitchFamily="34" charset="0"/>
                          <a:ea typeface="Calibri" panose="020F0502020204030204" pitchFamily="34" charset="0"/>
                          <a:cs typeface="Helvetica" panose="020B0604020202020204" pitchFamily="34" charset="0"/>
                        </a:rPr>
                        <a:t>Cardiac magnetic resonance imaging with late gadolinium enhancement is recommended for evaluation of acute or chronic myocardial disease in sudden cardiac arrest survivors without a clear underlying cause.</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080774"/>
                  </a:ext>
                </a:extLst>
              </a:tr>
              <a:tr h="596714">
                <a:tc>
                  <a:txBody>
                    <a:bodyPr/>
                    <a:lstStyle/>
                    <a:p>
                      <a:pPr algn="ctr"/>
                      <a:r>
                        <a:rPr lang="en-US" sz="1200" b="1" dirty="0">
                          <a:latin typeface="Helvetica" panose="020B0604020202020204" pitchFamily="34" charset="0"/>
                          <a:cs typeface="Helvetica" panose="020B0604020202020204" pitchFamily="34" charset="0"/>
                        </a:rPr>
                        <a:t>2a</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algn="ctr"/>
                      <a:r>
                        <a:rPr lang="en-US" sz="1200" b="1" dirty="0">
                          <a:latin typeface="Helvetica" panose="020B0604020202020204" pitchFamily="34" charset="0"/>
                          <a:cs typeface="Helvetica" panose="020B0604020202020204" pitchFamily="34" charset="0"/>
                        </a:rPr>
                        <a:t>B-NR</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342900" marR="0" lvl="0" indent="-342900" algn="just">
                        <a:lnSpc>
                          <a:spcPct val="107000"/>
                        </a:lnSpc>
                        <a:spcBef>
                          <a:spcPts val="0"/>
                        </a:spcBef>
                        <a:spcAft>
                          <a:spcPts val="0"/>
                        </a:spcAft>
                        <a:buFont typeface="+mj-lt"/>
                        <a:buAutoNum type="arabicPeriod" startAt="10"/>
                      </a:pPr>
                      <a:r>
                        <a:rPr lang="en-US" sz="1200" b="1" dirty="0">
                          <a:effectLst/>
                          <a:latin typeface="Helvetica" panose="020B0604020202020204" pitchFamily="34" charset="0"/>
                          <a:ea typeface="Calibri" panose="020F0502020204030204" pitchFamily="34" charset="0"/>
                          <a:cs typeface="Helvetica" panose="020B0604020202020204" pitchFamily="34" charset="0"/>
                        </a:rPr>
                        <a:t>Cardiac magnetic resonance imaging can be useful for evaluation of acute or chronic myocardial disease in sudden cardiac arrest survivors, when the etiology is primary electrical or there is evidence for acute cardiac ischemia.</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0962805"/>
                  </a:ext>
                </a:extLst>
              </a:tr>
              <a:tr h="596714">
                <a:tc>
                  <a:txBody>
                    <a:bodyPr/>
                    <a:lstStyle/>
                    <a:p>
                      <a:pPr algn="ctr"/>
                      <a:r>
                        <a:rPr lang="en-US" sz="1200" b="1" dirty="0">
                          <a:latin typeface="Helvetica" panose="020B0604020202020204" pitchFamily="34" charset="0"/>
                          <a:cs typeface="Helvetica" panose="020B0604020202020204" pitchFamily="34" charset="0"/>
                        </a:rPr>
                        <a:t>1</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r>
                        <a:rPr lang="en-US" sz="1200" b="1" dirty="0">
                          <a:latin typeface="Helvetica" panose="020B0604020202020204" pitchFamily="34" charset="0"/>
                          <a:cs typeface="Helvetica" panose="020B0604020202020204" pitchFamily="34" charset="0"/>
                        </a:rPr>
                        <a:t>B-NR</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342900" marR="0" lvl="0" indent="-342900" algn="just">
                        <a:lnSpc>
                          <a:spcPct val="107000"/>
                        </a:lnSpc>
                        <a:spcBef>
                          <a:spcPts val="0"/>
                        </a:spcBef>
                        <a:spcAft>
                          <a:spcPts val="0"/>
                        </a:spcAft>
                        <a:buFont typeface="+mj-lt"/>
                        <a:buAutoNum type="arabicPeriod" startAt="11"/>
                      </a:pPr>
                      <a:r>
                        <a:rPr lang="en-US" sz="1200" b="1" dirty="0">
                          <a:effectLst/>
                          <a:latin typeface="Helvetica" panose="020B0604020202020204" pitchFamily="34" charset="0"/>
                          <a:ea typeface="Calibri" panose="020F0502020204030204" pitchFamily="34" charset="0"/>
                          <a:cs typeface="Helvetica" panose="020B0604020202020204" pitchFamily="34" charset="0"/>
                        </a:rPr>
                        <a:t>Coronary imaging is recommended in all adult sudden cardiac arrest survivors, to exclude coronary artery disease, dissection, or anomalies not considered fully at first presentation, and in select younger cases.</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1511172"/>
                  </a:ext>
                </a:extLst>
              </a:tr>
            </a:tbl>
          </a:graphicData>
        </a:graphic>
      </p:graphicFrame>
      <p:sp>
        <p:nvSpPr>
          <p:cNvPr id="10" name="Text Placeholder 9">
            <a:extLst>
              <a:ext uri="{FF2B5EF4-FFF2-40B4-BE49-F238E27FC236}">
                <a16:creationId xmlns:a16="http://schemas.microsoft.com/office/drawing/2014/main" id="{59EC4A81-CC73-48B4-B07B-C60554DD0731}"/>
              </a:ext>
            </a:extLst>
          </p:cNvPr>
          <p:cNvSpPr>
            <a:spLocks noGrp="1"/>
          </p:cNvSpPr>
          <p:nvPr>
            <p:ph type="body" sz="quarter" idx="11"/>
          </p:nvPr>
        </p:nvSpPr>
        <p:spPr>
          <a:xfrm>
            <a:off x="198344" y="1"/>
            <a:ext cx="8724900" cy="1066800"/>
          </a:xfrm>
        </p:spPr>
        <p:txBody>
          <a:bodyPr/>
          <a:lstStyle/>
          <a:p>
            <a:pPr algn="ctr"/>
            <a:r>
              <a:rPr lang="en-US" sz="3600" dirty="0"/>
              <a:t>Investigation of Sudden Cardiac Arrest Survivors</a:t>
            </a:r>
          </a:p>
        </p:txBody>
      </p:sp>
      <p:sp>
        <p:nvSpPr>
          <p:cNvPr id="4" name="Rectangle 3">
            <a:extLst>
              <a:ext uri="{FF2B5EF4-FFF2-40B4-BE49-F238E27FC236}">
                <a16:creationId xmlns:a16="http://schemas.microsoft.com/office/drawing/2014/main" id="{D9E90AFD-88FC-44D8-8A3F-FCEC3BE15655}"/>
              </a:ext>
            </a:extLst>
          </p:cNvPr>
          <p:cNvSpPr/>
          <p:nvPr/>
        </p:nvSpPr>
        <p:spPr>
          <a:xfrm>
            <a:off x="220756" y="1200329"/>
            <a:ext cx="8610600" cy="338554"/>
          </a:xfrm>
          <a:prstGeom prst="rect">
            <a:avLst/>
          </a:prstGeom>
        </p:spPr>
        <p:txBody>
          <a:bodyPr wrap="square">
            <a:spAutoFit/>
          </a:bodyPr>
          <a:lstStyle/>
          <a:p>
            <a:pPr lvl="0" defTabSz="463003">
              <a:spcBef>
                <a:spcPct val="0"/>
              </a:spcBef>
            </a:pPr>
            <a:r>
              <a:rPr lang="en-US" sz="1600" b="1" dirty="0">
                <a:solidFill>
                  <a:srgbClr val="004C77"/>
                </a:solidFill>
                <a:latin typeface="Helvetica" pitchFamily="2" charset="0"/>
              </a:rPr>
              <a:t>Investigation of Sudden Cardiac Arrest Survivors: Baseline Investigations</a:t>
            </a:r>
            <a:endParaRPr lang="en-US" dirty="0">
              <a:solidFill>
                <a:prstClr val="black"/>
              </a:solidFill>
            </a:endParaRPr>
          </a:p>
        </p:txBody>
      </p:sp>
      <p:sp>
        <p:nvSpPr>
          <p:cNvPr id="5" name="TextBox 4">
            <a:extLst>
              <a:ext uri="{FF2B5EF4-FFF2-40B4-BE49-F238E27FC236}">
                <a16:creationId xmlns:a16="http://schemas.microsoft.com/office/drawing/2014/main" id="{F8D1C193-C8F0-469F-969B-3379FFB8A24E}"/>
              </a:ext>
            </a:extLst>
          </p:cNvPr>
          <p:cNvSpPr txBox="1"/>
          <p:nvPr/>
        </p:nvSpPr>
        <p:spPr>
          <a:xfrm>
            <a:off x="198344" y="5030637"/>
            <a:ext cx="8656544" cy="1092607"/>
          </a:xfrm>
          <a:prstGeom prst="rect">
            <a:avLst/>
          </a:prstGeom>
          <a:noFill/>
        </p:spPr>
        <p:txBody>
          <a:bodyPr wrap="square" rtlCol="0">
            <a:spAutoFit/>
          </a:bodyPr>
          <a:lstStyle/>
          <a:p>
            <a:pPr algn="just">
              <a:spcAft>
                <a:spcPts val="600"/>
              </a:spcAft>
            </a:pPr>
            <a:r>
              <a:rPr lang="en-US" sz="1200" b="1" dirty="0">
                <a:latin typeface="Helvetica" panose="020B0604020202020204" pitchFamily="34" charset="0"/>
                <a:cs typeface="Helvetica" panose="020B0604020202020204" pitchFamily="34" charset="0"/>
              </a:rPr>
              <a:t>Synopsis</a:t>
            </a:r>
          </a:p>
          <a:p>
            <a:pPr algn="just">
              <a:spcAft>
                <a:spcPts val="600"/>
              </a:spcAft>
            </a:pPr>
            <a:r>
              <a:rPr lang="en-US" sz="1200" dirty="0">
                <a:latin typeface="Helvetica" panose="020B0604020202020204" pitchFamily="34" charset="0"/>
                <a:cs typeface="Helvetica" panose="020B0604020202020204" pitchFamily="34" charset="0"/>
              </a:rPr>
              <a:t>Systematic clinical testing is paramount in sudden cardiac arrest (SCA) survivors. This includes blood testing, toxicology, ECG, signal-averaged ECG, high precordial lead ECG, continuous ECG monitoring, echocardiography, and coronary imaging. If the diagnosis remains elusive and cardiac arrest is deemed unexplained, then cardiac magnetic resonance imaging is important to identify subtle forms of cardiomyopathy or acquired structural disease.</a:t>
            </a:r>
          </a:p>
        </p:txBody>
      </p:sp>
    </p:spTree>
    <p:extLst>
      <p:ext uri="{BB962C8B-B14F-4D97-AF65-F5344CB8AC3E}">
        <p14:creationId xmlns:p14="http://schemas.microsoft.com/office/powerpoint/2010/main" val="18148674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B160C011-7D44-486F-AA4E-65CD555554A6}"/>
              </a:ext>
            </a:extLst>
          </p:cNvPr>
          <p:cNvGraphicFramePr>
            <a:graphicFrameLocks noGrp="1"/>
          </p:cNvGraphicFramePr>
          <p:nvPr>
            <p:extLst>
              <p:ext uri="{D42A27DB-BD31-4B8C-83A1-F6EECF244321}">
                <p14:modId xmlns:p14="http://schemas.microsoft.com/office/powerpoint/2010/main" val="1606478228"/>
              </p:ext>
            </p:extLst>
          </p:nvPr>
        </p:nvGraphicFramePr>
        <p:xfrm>
          <a:off x="266700" y="1676400"/>
          <a:ext cx="8610600" cy="4343400"/>
        </p:xfrm>
        <a:graphic>
          <a:graphicData uri="http://schemas.openxmlformats.org/drawingml/2006/table">
            <a:tbl>
              <a:tblPr firstRow="1" firstCol="1" bandRow="1"/>
              <a:tblGrid>
                <a:gridCol w="893552">
                  <a:extLst>
                    <a:ext uri="{9D8B030D-6E8A-4147-A177-3AD203B41FA5}">
                      <a16:colId xmlns:a16="http://schemas.microsoft.com/office/drawing/2014/main" val="1223233257"/>
                    </a:ext>
                  </a:extLst>
                </a:gridCol>
                <a:gridCol w="960405">
                  <a:extLst>
                    <a:ext uri="{9D8B030D-6E8A-4147-A177-3AD203B41FA5}">
                      <a16:colId xmlns:a16="http://schemas.microsoft.com/office/drawing/2014/main" val="2855402979"/>
                    </a:ext>
                  </a:extLst>
                </a:gridCol>
                <a:gridCol w="6756643">
                  <a:extLst>
                    <a:ext uri="{9D8B030D-6E8A-4147-A177-3AD203B41FA5}">
                      <a16:colId xmlns:a16="http://schemas.microsoft.com/office/drawing/2014/main" val="2295122683"/>
                    </a:ext>
                  </a:extLst>
                </a:gridCol>
              </a:tblGrid>
              <a:tr h="320703">
                <a:tc gridSpan="3">
                  <a:txBody>
                    <a:bodyPr/>
                    <a:lstStyle/>
                    <a:p>
                      <a:pPr marL="0" marR="0" algn="ctr">
                        <a:lnSpc>
                          <a:spcPct val="107000"/>
                        </a:lnSpc>
                        <a:spcBef>
                          <a:spcPts val="0"/>
                        </a:spcBef>
                        <a:spcAft>
                          <a:spcPts val="800"/>
                        </a:spcAft>
                      </a:pPr>
                      <a:r>
                        <a:rPr lang="en-US" sz="1400" b="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Recommendations for investigation of sudden cardiac arrest survivors: provocative testing</a:t>
                      </a:r>
                      <a:endParaRPr lang="en-US" sz="1400" dirty="0">
                        <a:solidFill>
                          <a:schemeClr val="bg1"/>
                        </a:solidFill>
                        <a:effectLst/>
                        <a:latin typeface="Helvetica" panose="020B0604020202020204" pitchFamily="34" charset="0"/>
                        <a:ea typeface="Calibri" panose="020F0502020204030204" pitchFamily="34" charset="0"/>
                        <a:cs typeface="Helvetica" panose="020B0604020202020204" pitchFamily="34" charset="0"/>
                      </a:endParaRPr>
                    </a:p>
                  </a:txBody>
                  <a:tcPr marL="96118" marR="96118" marT="48035" marB="480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4C7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17798406"/>
                  </a:ext>
                </a:extLst>
              </a:tr>
              <a:tr h="314495">
                <a:tc>
                  <a:txBody>
                    <a:bodyPr/>
                    <a:lstStyle/>
                    <a:p>
                      <a:pPr algn="ctr"/>
                      <a:r>
                        <a:rPr lang="en-US" sz="1200" b="1" dirty="0">
                          <a:latin typeface="Helvetica" panose="020B0604020202020204" pitchFamily="34" charset="0"/>
                          <a:cs typeface="Helvetica" panose="020B0604020202020204" pitchFamily="34" charset="0"/>
                        </a:rPr>
                        <a:t>COR</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latin typeface="Helvetica" panose="020B0604020202020204" pitchFamily="34" charset="0"/>
                          <a:cs typeface="Helvetica" panose="020B0604020202020204" pitchFamily="34" charset="0"/>
                        </a:rPr>
                        <a:t>LOE</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200" b="1" dirty="0">
                          <a:effectLst/>
                          <a:latin typeface="Helvetica" panose="020B0604020202020204" pitchFamily="34" charset="0"/>
                          <a:ea typeface="Calibri" panose="020F0502020204030204" pitchFamily="34" charset="0"/>
                          <a:cs typeface="Helvetica" panose="020B0604020202020204" pitchFamily="34" charset="0"/>
                        </a:rPr>
                        <a:t>Recommendations</a:t>
                      </a:r>
                      <a:endParaRPr lang="en-US" sz="1200" dirty="0">
                        <a:effectLst/>
                        <a:latin typeface="Helvetica" panose="020B0604020202020204" pitchFamily="34" charset="0"/>
                        <a:ea typeface="Calibri" panose="020F0502020204030204" pitchFamily="34" charset="0"/>
                        <a:cs typeface="Helvetica" panose="020B0604020202020204" pitchFamily="34" charset="0"/>
                      </a:endParaRP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0265869"/>
                  </a:ext>
                </a:extLst>
              </a:tr>
              <a:tr h="1208795">
                <a:tc>
                  <a:txBody>
                    <a:bodyPr/>
                    <a:lstStyle/>
                    <a:p>
                      <a:pPr algn="ctr"/>
                      <a:r>
                        <a:rPr lang="en-US" sz="1200" b="1" dirty="0">
                          <a:latin typeface="Helvetica" panose="020B0604020202020204" pitchFamily="34" charset="0"/>
                          <a:cs typeface="Helvetica" panose="020B0604020202020204" pitchFamily="34" charset="0"/>
                        </a:rPr>
                        <a:t>1</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r>
                        <a:rPr lang="en-US" sz="1200" b="1" dirty="0">
                          <a:latin typeface="Helvetica" panose="020B0604020202020204" pitchFamily="34" charset="0"/>
                          <a:cs typeface="Helvetica" panose="020B0604020202020204" pitchFamily="34" charset="0"/>
                        </a:rPr>
                        <a:t>B-NR</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342900" marR="0" lvl="0" indent="-342900" algn="just">
                        <a:lnSpc>
                          <a:spcPct val="107000"/>
                        </a:lnSpc>
                        <a:spcBef>
                          <a:spcPts val="0"/>
                        </a:spcBef>
                        <a:spcAft>
                          <a:spcPts val="0"/>
                        </a:spcAft>
                        <a:buFont typeface="+mj-lt"/>
                        <a:buAutoNum type="arabicPeriod"/>
                      </a:pPr>
                      <a:r>
                        <a:rPr lang="en-US" sz="1200" b="1" dirty="0">
                          <a:effectLst/>
                          <a:latin typeface="Helvetica" panose="020B0604020202020204" pitchFamily="34" charset="0"/>
                          <a:ea typeface="Calibri" panose="020F0502020204030204" pitchFamily="34" charset="0"/>
                          <a:cs typeface="Helvetica" panose="020B0604020202020204" pitchFamily="34" charset="0"/>
                        </a:rPr>
                        <a:t>Exercise testing is recommended in all undiagnosed sudden cardiac arrest survivors to induce arrhythmias that may support the diagnoses of arrhythmogenic cardiomyopathy and catecholaminergic polymorphic ventricular tachycardia and to evaluate dynamic depolarization or repolarization features that may support the diagnoses of </a:t>
                      </a:r>
                      <a:r>
                        <a:rPr lang="en-US" sz="1200" b="1" dirty="0" err="1">
                          <a:effectLst/>
                          <a:latin typeface="Helvetica" panose="020B0604020202020204" pitchFamily="34" charset="0"/>
                          <a:ea typeface="Calibri" panose="020F0502020204030204" pitchFamily="34" charset="0"/>
                          <a:cs typeface="Helvetica" panose="020B0604020202020204" pitchFamily="34" charset="0"/>
                        </a:rPr>
                        <a:t>Brugada</a:t>
                      </a:r>
                      <a:r>
                        <a:rPr lang="en-US" sz="1200" b="1" dirty="0">
                          <a:effectLst/>
                          <a:latin typeface="Helvetica" panose="020B0604020202020204" pitchFamily="34" charset="0"/>
                          <a:ea typeface="Calibri" panose="020F0502020204030204" pitchFamily="34" charset="0"/>
                          <a:cs typeface="Helvetica" panose="020B0604020202020204" pitchFamily="34" charset="0"/>
                        </a:rPr>
                        <a:t> syndrome, arrhythmogenic cardiomyopathy, and long QT syndrome.</a:t>
                      </a:r>
                      <a:endParaRPr lang="en-US" sz="1200" dirty="0">
                        <a:effectLst/>
                        <a:latin typeface="Helvetica" panose="020B0604020202020204" pitchFamily="34" charset="0"/>
                        <a:ea typeface="Calibri" panose="020F0502020204030204" pitchFamily="34" charset="0"/>
                        <a:cs typeface="Helvetica" panose="020B0604020202020204" pitchFamily="34" charset="0"/>
                      </a:endParaRP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4836972"/>
                  </a:ext>
                </a:extLst>
              </a:tr>
              <a:tr h="597020">
                <a:tc>
                  <a:txBody>
                    <a:bodyPr/>
                    <a:lstStyle/>
                    <a:p>
                      <a:pPr algn="ctr"/>
                      <a:r>
                        <a:rPr lang="en-US" sz="1200" b="1" dirty="0">
                          <a:latin typeface="Helvetica" panose="020B0604020202020204" pitchFamily="34" charset="0"/>
                          <a:cs typeface="Helvetica" panose="020B0604020202020204" pitchFamily="34" charset="0"/>
                        </a:rPr>
                        <a:t>2a</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algn="ctr"/>
                      <a:r>
                        <a:rPr lang="en-US" sz="1200" b="1" dirty="0">
                          <a:latin typeface="Helvetica" panose="020B0604020202020204" pitchFamily="34" charset="0"/>
                          <a:cs typeface="Helvetica" panose="020B0604020202020204" pitchFamily="34" charset="0"/>
                        </a:rPr>
                        <a:t>B-NR</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342900" marR="0" lvl="0" indent="-342900" algn="just">
                        <a:lnSpc>
                          <a:spcPct val="107000"/>
                        </a:lnSpc>
                        <a:spcBef>
                          <a:spcPts val="0"/>
                        </a:spcBef>
                        <a:spcAft>
                          <a:spcPts val="0"/>
                        </a:spcAft>
                        <a:buFont typeface="+mj-lt"/>
                        <a:buAutoNum type="arabicPeriod" startAt="2"/>
                      </a:pPr>
                      <a:r>
                        <a:rPr lang="en-US" sz="1200" b="1" dirty="0">
                          <a:effectLst/>
                          <a:latin typeface="Helvetica" panose="020B0604020202020204" pitchFamily="34" charset="0"/>
                          <a:ea typeface="Calibri" panose="020F0502020204030204" pitchFamily="34" charset="0"/>
                          <a:cs typeface="Helvetica" panose="020B0604020202020204" pitchFamily="34" charset="0"/>
                        </a:rPr>
                        <a:t>Lying to standing ECGs can be useful in sudden cardiac arrest survivors for the diagnosis of long QT syndrome, but must be interpreted with caution in children.</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1661110"/>
                  </a:ext>
                </a:extLst>
              </a:tr>
              <a:tr h="504422">
                <a:tc>
                  <a:txBody>
                    <a:bodyPr/>
                    <a:lstStyle/>
                    <a:p>
                      <a:pPr algn="ctr"/>
                      <a:r>
                        <a:rPr lang="en-US" sz="1200" b="1" dirty="0">
                          <a:latin typeface="Helvetica" panose="020B0604020202020204" pitchFamily="34" charset="0"/>
                          <a:cs typeface="Helvetica" panose="020B0604020202020204" pitchFamily="34" charset="0"/>
                        </a:rPr>
                        <a:t>2b</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r>
                        <a:rPr lang="en-US" sz="1200" b="1" dirty="0">
                          <a:latin typeface="Helvetica" panose="020B0604020202020204" pitchFamily="34" charset="0"/>
                          <a:cs typeface="Helvetica" panose="020B0604020202020204" pitchFamily="34" charset="0"/>
                        </a:rPr>
                        <a:t>B-NR</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342900" marR="0" lvl="0" indent="-342900" algn="just">
                        <a:lnSpc>
                          <a:spcPct val="107000"/>
                        </a:lnSpc>
                        <a:spcBef>
                          <a:spcPts val="0"/>
                        </a:spcBef>
                        <a:spcAft>
                          <a:spcPts val="0"/>
                        </a:spcAft>
                        <a:buFont typeface="+mj-lt"/>
                        <a:buAutoNum type="arabicPeriod" startAt="3"/>
                      </a:pPr>
                      <a:r>
                        <a:rPr lang="en-US" sz="1200" b="1" dirty="0">
                          <a:effectLst/>
                          <a:latin typeface="Helvetica" panose="020B0604020202020204" pitchFamily="34" charset="0"/>
                          <a:ea typeface="Calibri" panose="020F0502020204030204" pitchFamily="34" charset="0"/>
                          <a:cs typeface="Helvetica" panose="020B0604020202020204" pitchFamily="34" charset="0"/>
                        </a:rPr>
                        <a:t>Epinephrine challenge may be considered for the diagnosis of long QT syndrome and catecholaminergic polymorphic ventricular tachycardia, in those unable to exercise.</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080774"/>
                  </a:ext>
                </a:extLst>
              </a:tr>
              <a:tr h="800945">
                <a:tc>
                  <a:txBody>
                    <a:bodyPr/>
                    <a:lstStyle/>
                    <a:p>
                      <a:pPr algn="ctr"/>
                      <a:r>
                        <a:rPr lang="en-US" sz="1200" b="1" dirty="0">
                          <a:latin typeface="Helvetica" panose="020B0604020202020204" pitchFamily="34" charset="0"/>
                          <a:cs typeface="Helvetica" panose="020B0604020202020204" pitchFamily="34" charset="0"/>
                        </a:rPr>
                        <a:t>1</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r>
                        <a:rPr lang="en-US" sz="1200" b="1" dirty="0">
                          <a:latin typeface="Helvetica" panose="020B0604020202020204" pitchFamily="34" charset="0"/>
                          <a:cs typeface="Helvetica" panose="020B0604020202020204" pitchFamily="34" charset="0"/>
                        </a:rPr>
                        <a:t>B-NR</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342900" marR="0" lvl="0" indent="-342900" algn="just">
                        <a:lnSpc>
                          <a:spcPct val="107000"/>
                        </a:lnSpc>
                        <a:spcBef>
                          <a:spcPts val="0"/>
                        </a:spcBef>
                        <a:spcAft>
                          <a:spcPts val="0"/>
                        </a:spcAft>
                        <a:buFont typeface="+mj-lt"/>
                        <a:buAutoNum type="arabicPeriod" startAt="4"/>
                      </a:pPr>
                      <a:r>
                        <a:rPr lang="en-US" sz="1200" b="1" dirty="0">
                          <a:effectLst/>
                          <a:latin typeface="Helvetica" panose="020B0604020202020204" pitchFamily="34" charset="0"/>
                          <a:ea typeface="Calibri" panose="020F0502020204030204" pitchFamily="34" charset="0"/>
                          <a:cs typeface="Helvetica" panose="020B0604020202020204" pitchFamily="34" charset="0"/>
                        </a:rPr>
                        <a:t>Sodium channel blocker challenge with standard and high precordial ECG leads is recommended for the diagnosis of Brugada syndrome in undiagnosed sudden cardiac arrest survivors with suggestive clinical characteristics, including a type 2 or 3 Brugada ECG pattern.</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0962805"/>
                  </a:ext>
                </a:extLst>
              </a:tr>
              <a:tr h="597020">
                <a:tc>
                  <a:txBody>
                    <a:bodyPr/>
                    <a:lstStyle/>
                    <a:p>
                      <a:pPr algn="ctr"/>
                      <a:r>
                        <a:rPr lang="en-US" sz="1200" b="1" dirty="0">
                          <a:latin typeface="Helvetica" panose="020B0604020202020204" pitchFamily="34" charset="0"/>
                          <a:cs typeface="Helvetica" panose="020B0604020202020204" pitchFamily="34" charset="0"/>
                        </a:rPr>
                        <a:t>2a</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algn="ctr"/>
                      <a:r>
                        <a:rPr lang="en-US" sz="1200" b="1" dirty="0">
                          <a:latin typeface="Helvetica" panose="020B0604020202020204" pitchFamily="34" charset="0"/>
                          <a:cs typeface="Helvetica" panose="020B0604020202020204" pitchFamily="34" charset="0"/>
                        </a:rPr>
                        <a:t>B-NR</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342900" marR="0" lvl="0" indent="-342900" algn="just">
                        <a:lnSpc>
                          <a:spcPct val="107000"/>
                        </a:lnSpc>
                        <a:spcBef>
                          <a:spcPts val="0"/>
                        </a:spcBef>
                        <a:spcAft>
                          <a:spcPts val="0"/>
                        </a:spcAft>
                        <a:buFont typeface="+mj-lt"/>
                        <a:buAutoNum type="arabicPeriod" startAt="5"/>
                      </a:pPr>
                      <a:r>
                        <a:rPr lang="en-US" sz="1200" b="1" dirty="0">
                          <a:effectLst/>
                          <a:latin typeface="Helvetica" panose="020B0604020202020204" pitchFamily="34" charset="0"/>
                          <a:ea typeface="Calibri" panose="020F0502020204030204" pitchFamily="34" charset="0"/>
                          <a:cs typeface="Helvetica" panose="020B0604020202020204" pitchFamily="34" charset="0"/>
                        </a:rPr>
                        <a:t>Sodium channel blocker challenge with standard and high precordial ECG leads can be useful for the diagnosis of Brugada syndrome in sudden cardiac arrest survivors where no other disorder has been identified.</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1511172"/>
                  </a:ext>
                </a:extLst>
              </a:tr>
            </a:tbl>
          </a:graphicData>
        </a:graphic>
      </p:graphicFrame>
      <p:sp>
        <p:nvSpPr>
          <p:cNvPr id="10" name="Text Placeholder 9">
            <a:extLst>
              <a:ext uri="{FF2B5EF4-FFF2-40B4-BE49-F238E27FC236}">
                <a16:creationId xmlns:a16="http://schemas.microsoft.com/office/drawing/2014/main" id="{59EC4A81-CC73-48B4-B07B-C60554DD0731}"/>
              </a:ext>
            </a:extLst>
          </p:cNvPr>
          <p:cNvSpPr>
            <a:spLocks noGrp="1"/>
          </p:cNvSpPr>
          <p:nvPr>
            <p:ph type="body" sz="quarter" idx="11"/>
          </p:nvPr>
        </p:nvSpPr>
        <p:spPr>
          <a:xfrm>
            <a:off x="198344" y="136335"/>
            <a:ext cx="8724900" cy="1200329"/>
          </a:xfrm>
        </p:spPr>
        <p:txBody>
          <a:bodyPr/>
          <a:lstStyle/>
          <a:p>
            <a:pPr algn="ctr"/>
            <a:r>
              <a:rPr lang="en-US" sz="3600" dirty="0"/>
              <a:t>Investigation of Sudden Cardiac Arrest Survivors</a:t>
            </a:r>
          </a:p>
        </p:txBody>
      </p:sp>
      <p:sp>
        <p:nvSpPr>
          <p:cNvPr id="4" name="Rectangle 3">
            <a:extLst>
              <a:ext uri="{FF2B5EF4-FFF2-40B4-BE49-F238E27FC236}">
                <a16:creationId xmlns:a16="http://schemas.microsoft.com/office/drawing/2014/main" id="{D9E90AFD-88FC-44D8-8A3F-FCEC3BE15655}"/>
              </a:ext>
            </a:extLst>
          </p:cNvPr>
          <p:cNvSpPr/>
          <p:nvPr/>
        </p:nvSpPr>
        <p:spPr>
          <a:xfrm>
            <a:off x="198344" y="1295400"/>
            <a:ext cx="8610600" cy="338554"/>
          </a:xfrm>
          <a:prstGeom prst="rect">
            <a:avLst/>
          </a:prstGeom>
        </p:spPr>
        <p:txBody>
          <a:bodyPr wrap="square">
            <a:spAutoFit/>
          </a:bodyPr>
          <a:lstStyle/>
          <a:p>
            <a:pPr lvl="0" defTabSz="463003">
              <a:spcBef>
                <a:spcPct val="0"/>
              </a:spcBef>
            </a:pPr>
            <a:r>
              <a:rPr lang="en-US" sz="1600" b="1" dirty="0">
                <a:solidFill>
                  <a:srgbClr val="004C77"/>
                </a:solidFill>
                <a:latin typeface="Helvetica" pitchFamily="2" charset="0"/>
              </a:rPr>
              <a:t>Investigation of Sudden Cardiac Arrest Survivors: Provocative Testing</a:t>
            </a:r>
            <a:endParaRPr lang="en-US" dirty="0">
              <a:solidFill>
                <a:prstClr val="black"/>
              </a:solidFill>
            </a:endParaRPr>
          </a:p>
        </p:txBody>
      </p:sp>
      <p:sp>
        <p:nvSpPr>
          <p:cNvPr id="5" name="TextBox 4">
            <a:extLst>
              <a:ext uri="{FF2B5EF4-FFF2-40B4-BE49-F238E27FC236}">
                <a16:creationId xmlns:a16="http://schemas.microsoft.com/office/drawing/2014/main" id="{E8F12C6A-E44F-46F5-92C2-4B09E6E017B4}"/>
              </a:ext>
            </a:extLst>
          </p:cNvPr>
          <p:cNvSpPr txBox="1"/>
          <p:nvPr/>
        </p:nvSpPr>
        <p:spPr>
          <a:xfrm>
            <a:off x="8001000" y="6019801"/>
            <a:ext cx="990600" cy="276999"/>
          </a:xfrm>
          <a:prstGeom prst="rect">
            <a:avLst/>
          </a:prstGeom>
          <a:noFill/>
        </p:spPr>
        <p:txBody>
          <a:bodyPr wrap="square" rtlCol="0">
            <a:spAutoFit/>
          </a:bodyPr>
          <a:lstStyle/>
          <a:p>
            <a:r>
              <a:rPr lang="en-US" sz="1200" dirty="0">
                <a:latin typeface="Helvetica" panose="020B0604020202020204" pitchFamily="34" charset="0"/>
                <a:cs typeface="Helvetica" panose="020B0604020202020204" pitchFamily="34" charset="0"/>
              </a:rPr>
              <a:t>(Continued)</a:t>
            </a:r>
          </a:p>
        </p:txBody>
      </p:sp>
    </p:spTree>
    <p:extLst>
      <p:ext uri="{BB962C8B-B14F-4D97-AF65-F5344CB8AC3E}">
        <p14:creationId xmlns:p14="http://schemas.microsoft.com/office/powerpoint/2010/main" val="41690912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B160C011-7D44-486F-AA4E-65CD555554A6}"/>
              </a:ext>
            </a:extLst>
          </p:cNvPr>
          <p:cNvGraphicFramePr>
            <a:graphicFrameLocks noGrp="1"/>
          </p:cNvGraphicFramePr>
          <p:nvPr>
            <p:extLst>
              <p:ext uri="{D42A27DB-BD31-4B8C-83A1-F6EECF244321}">
                <p14:modId xmlns:p14="http://schemas.microsoft.com/office/powerpoint/2010/main" val="3361642968"/>
              </p:ext>
            </p:extLst>
          </p:nvPr>
        </p:nvGraphicFramePr>
        <p:xfrm>
          <a:off x="231401" y="1306742"/>
          <a:ext cx="8610600" cy="3670112"/>
        </p:xfrm>
        <a:graphic>
          <a:graphicData uri="http://schemas.openxmlformats.org/drawingml/2006/table">
            <a:tbl>
              <a:tblPr firstRow="1" firstCol="1" bandRow="1"/>
              <a:tblGrid>
                <a:gridCol w="893552">
                  <a:extLst>
                    <a:ext uri="{9D8B030D-6E8A-4147-A177-3AD203B41FA5}">
                      <a16:colId xmlns:a16="http://schemas.microsoft.com/office/drawing/2014/main" val="1223233257"/>
                    </a:ext>
                  </a:extLst>
                </a:gridCol>
                <a:gridCol w="960405">
                  <a:extLst>
                    <a:ext uri="{9D8B030D-6E8A-4147-A177-3AD203B41FA5}">
                      <a16:colId xmlns:a16="http://schemas.microsoft.com/office/drawing/2014/main" val="2855402979"/>
                    </a:ext>
                  </a:extLst>
                </a:gridCol>
                <a:gridCol w="6756643">
                  <a:extLst>
                    <a:ext uri="{9D8B030D-6E8A-4147-A177-3AD203B41FA5}">
                      <a16:colId xmlns:a16="http://schemas.microsoft.com/office/drawing/2014/main" val="2295122683"/>
                    </a:ext>
                  </a:extLst>
                </a:gridCol>
              </a:tblGrid>
              <a:tr h="186309">
                <a:tc gridSpan="3">
                  <a:txBody>
                    <a:bodyPr/>
                    <a:lstStyle/>
                    <a:p>
                      <a:pPr marL="0" marR="0" algn="ctr">
                        <a:lnSpc>
                          <a:spcPct val="107000"/>
                        </a:lnSpc>
                        <a:spcBef>
                          <a:spcPts val="0"/>
                        </a:spcBef>
                        <a:spcAft>
                          <a:spcPts val="800"/>
                        </a:spcAft>
                      </a:pPr>
                      <a:r>
                        <a:rPr lang="en-US" sz="1400" b="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Recommendations for investigation of sudden cardiac arrest survivors: provocative testing</a:t>
                      </a:r>
                      <a:endParaRPr lang="en-US" sz="1400" dirty="0">
                        <a:solidFill>
                          <a:schemeClr val="bg1"/>
                        </a:solidFill>
                        <a:effectLst/>
                        <a:latin typeface="Helvetica" panose="020B0604020202020204" pitchFamily="34" charset="0"/>
                        <a:ea typeface="Calibri" panose="020F0502020204030204" pitchFamily="34" charset="0"/>
                        <a:cs typeface="Helvetica" panose="020B0604020202020204" pitchFamily="34" charset="0"/>
                      </a:endParaRPr>
                    </a:p>
                  </a:txBody>
                  <a:tcPr marL="96118" marR="96118" marT="48035" marB="480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4C7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17798406"/>
                  </a:ext>
                </a:extLst>
              </a:tr>
              <a:tr h="301821">
                <a:tc>
                  <a:txBody>
                    <a:bodyPr/>
                    <a:lstStyle/>
                    <a:p>
                      <a:pPr algn="ctr"/>
                      <a:r>
                        <a:rPr lang="en-US" sz="1200" b="1" dirty="0">
                          <a:latin typeface="Helvetica" panose="020B0604020202020204" pitchFamily="34" charset="0"/>
                          <a:cs typeface="Helvetica" panose="020B0604020202020204" pitchFamily="34" charset="0"/>
                        </a:rPr>
                        <a:t>COR</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latin typeface="Helvetica" panose="020B0604020202020204" pitchFamily="34" charset="0"/>
                          <a:cs typeface="Helvetica" panose="020B0604020202020204" pitchFamily="34" charset="0"/>
                        </a:rPr>
                        <a:t>LOE</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200" b="1" dirty="0">
                          <a:effectLst/>
                          <a:latin typeface="Helvetica" panose="020B0604020202020204" pitchFamily="34" charset="0"/>
                          <a:ea typeface="Calibri" panose="020F0502020204030204" pitchFamily="34" charset="0"/>
                          <a:cs typeface="Helvetica" panose="020B0604020202020204" pitchFamily="34" charset="0"/>
                        </a:rPr>
                        <a:t>Recommendations</a:t>
                      </a:r>
                      <a:endParaRPr lang="en-US" sz="1200" dirty="0">
                        <a:effectLst/>
                        <a:latin typeface="Helvetica" panose="020B0604020202020204" pitchFamily="34" charset="0"/>
                        <a:ea typeface="Calibri" panose="020F0502020204030204" pitchFamily="34" charset="0"/>
                        <a:cs typeface="Helvetica" panose="020B0604020202020204" pitchFamily="34" charset="0"/>
                      </a:endParaRP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0265869"/>
                  </a:ext>
                </a:extLst>
              </a:tr>
              <a:tr h="533717">
                <a:tc>
                  <a:txBody>
                    <a:bodyPr/>
                    <a:lstStyle/>
                    <a:p>
                      <a:pPr algn="ctr"/>
                      <a:r>
                        <a:rPr lang="en-US" sz="1200" b="1" dirty="0">
                          <a:latin typeface="Helvetica" panose="020B0604020202020204" pitchFamily="34" charset="0"/>
                          <a:cs typeface="Helvetica" panose="020B0604020202020204" pitchFamily="34" charset="0"/>
                        </a:rPr>
                        <a:t>2b</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r>
                        <a:rPr lang="en-US" sz="1200" b="1" dirty="0">
                          <a:latin typeface="Helvetica" panose="020B0604020202020204" pitchFamily="34" charset="0"/>
                          <a:cs typeface="Helvetica" panose="020B0604020202020204" pitchFamily="34" charset="0"/>
                        </a:rPr>
                        <a:t>B-NR</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342900" marR="0" lvl="0" indent="-342900" algn="just">
                        <a:lnSpc>
                          <a:spcPct val="107000"/>
                        </a:lnSpc>
                        <a:spcBef>
                          <a:spcPts val="0"/>
                        </a:spcBef>
                        <a:spcAft>
                          <a:spcPts val="0"/>
                        </a:spcAft>
                        <a:buFont typeface="+mj-lt"/>
                        <a:buAutoNum type="arabicPeriod" startAt="6"/>
                      </a:pPr>
                      <a:r>
                        <a:rPr lang="en-US" sz="1200" b="1" dirty="0">
                          <a:effectLst/>
                          <a:latin typeface="Helvetica" panose="020B0604020202020204" pitchFamily="34" charset="0"/>
                          <a:ea typeface="Calibri" panose="020F0502020204030204" pitchFamily="34" charset="0"/>
                          <a:cs typeface="Helvetica" panose="020B0604020202020204" pitchFamily="34" charset="0"/>
                        </a:rPr>
                        <a:t>Ergonovine, acetylcholine, or hyperventilation testing when performed in experienced centers may be considered for the diagnosis of coronary vasospasm as the cause of sudden cardiac arrest in a survivor where no other disorder has been identified.</a:t>
                      </a:r>
                      <a:endParaRPr lang="en-US" sz="1200" dirty="0">
                        <a:effectLst/>
                        <a:latin typeface="Helvetica" panose="020B0604020202020204" pitchFamily="34" charset="0"/>
                        <a:ea typeface="Calibri" panose="020F0502020204030204" pitchFamily="34" charset="0"/>
                        <a:cs typeface="Helvetica" panose="020B0604020202020204" pitchFamily="34" charset="0"/>
                      </a:endParaRP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4836972"/>
                  </a:ext>
                </a:extLst>
              </a:tr>
              <a:tr h="430306">
                <a:tc>
                  <a:txBody>
                    <a:bodyPr/>
                    <a:lstStyle/>
                    <a:p>
                      <a:pPr algn="ctr"/>
                      <a:r>
                        <a:rPr lang="en-US" sz="1200" b="1" dirty="0">
                          <a:latin typeface="Helvetica" panose="020B0604020202020204" pitchFamily="34" charset="0"/>
                          <a:cs typeface="Helvetica" panose="020B0604020202020204" pitchFamily="34" charset="0"/>
                        </a:rPr>
                        <a:t>2b</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r>
                        <a:rPr lang="en-US" sz="1200" b="1" dirty="0">
                          <a:latin typeface="Helvetica" panose="020B0604020202020204" pitchFamily="34" charset="0"/>
                          <a:cs typeface="Helvetica" panose="020B0604020202020204" pitchFamily="34" charset="0"/>
                        </a:rPr>
                        <a:t>C-LD</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342900" marR="0" lvl="0" indent="-342900" algn="just">
                        <a:lnSpc>
                          <a:spcPct val="107000"/>
                        </a:lnSpc>
                        <a:spcBef>
                          <a:spcPts val="0"/>
                        </a:spcBef>
                        <a:spcAft>
                          <a:spcPts val="0"/>
                        </a:spcAft>
                        <a:buFont typeface="+mj-lt"/>
                        <a:buAutoNum type="arabicPeriod" startAt="7"/>
                      </a:pPr>
                      <a:r>
                        <a:rPr lang="en-US" sz="1200" b="1" dirty="0">
                          <a:effectLst/>
                          <a:latin typeface="Helvetica" panose="020B0604020202020204" pitchFamily="34" charset="0"/>
                          <a:ea typeface="Calibri" panose="020F0502020204030204" pitchFamily="34" charset="0"/>
                          <a:cs typeface="Helvetica" panose="020B0604020202020204" pitchFamily="34" charset="0"/>
                        </a:rPr>
                        <a:t>Adenosine challenge may be useful for the unmasking of ventricular pre-excitation and therefore the diagnosis of rapidly conducted atrial arrhythmia as the likely cause of sudden cardiac arrest in a survivor where no other disorder has been identified.</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1661110"/>
                  </a:ext>
                </a:extLst>
              </a:tr>
              <a:tr h="484094">
                <a:tc>
                  <a:txBody>
                    <a:bodyPr/>
                    <a:lstStyle/>
                    <a:p>
                      <a:pPr algn="ctr"/>
                      <a:r>
                        <a:rPr lang="en-US" sz="1200" b="1" dirty="0">
                          <a:latin typeface="Helvetica" panose="020B0604020202020204" pitchFamily="34" charset="0"/>
                          <a:cs typeface="Helvetica" panose="020B0604020202020204" pitchFamily="34" charset="0"/>
                        </a:rPr>
                        <a:t>2a</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algn="ctr"/>
                      <a:r>
                        <a:rPr lang="en-US" sz="1200" b="1" dirty="0">
                          <a:latin typeface="Helvetica" panose="020B0604020202020204" pitchFamily="34" charset="0"/>
                          <a:cs typeface="Helvetica" panose="020B0604020202020204" pitchFamily="34" charset="0"/>
                        </a:rPr>
                        <a:t>C-LD</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342900" marR="0" lvl="0" indent="-342900" algn="just">
                        <a:lnSpc>
                          <a:spcPct val="107000"/>
                        </a:lnSpc>
                        <a:spcBef>
                          <a:spcPts val="0"/>
                        </a:spcBef>
                        <a:spcAft>
                          <a:spcPts val="0"/>
                        </a:spcAft>
                        <a:buFont typeface="+mj-lt"/>
                        <a:buAutoNum type="arabicPeriod" startAt="8"/>
                      </a:pPr>
                      <a:r>
                        <a:rPr lang="en-US" sz="1200" b="1" dirty="0">
                          <a:effectLst/>
                          <a:latin typeface="Helvetica" panose="020B0604020202020204" pitchFamily="34" charset="0"/>
                          <a:ea typeface="Calibri" panose="020F0502020204030204" pitchFamily="34" charset="0"/>
                          <a:cs typeface="Helvetica" panose="020B0604020202020204" pitchFamily="34" charset="0"/>
                        </a:rPr>
                        <a:t>An electrophysiological study can be considered if bundle branch re-entrant ventricular tachycardia, pre-excited atrial fibrillation, or supraventricular tachycardia are suspected in a sudden cardiac arrest survivor.</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080774"/>
                  </a:ext>
                </a:extLst>
              </a:tr>
              <a:tr h="304800">
                <a:tc>
                  <a:txBody>
                    <a:bodyPr/>
                    <a:lstStyle/>
                    <a:p>
                      <a:pPr algn="ctr"/>
                      <a:r>
                        <a:rPr lang="en-US" sz="1200" b="1" dirty="0">
                          <a:latin typeface="Helvetica" panose="020B0604020202020204" pitchFamily="34" charset="0"/>
                          <a:cs typeface="Helvetica" panose="020B0604020202020204" pitchFamily="34" charset="0"/>
                        </a:rPr>
                        <a:t>2b</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r>
                        <a:rPr lang="en-US" sz="1200" b="1" dirty="0">
                          <a:latin typeface="Helvetica" panose="020B0604020202020204" pitchFamily="34" charset="0"/>
                          <a:cs typeface="Helvetica" panose="020B0604020202020204" pitchFamily="34" charset="0"/>
                        </a:rPr>
                        <a:t>C-LD</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342900" marR="0" lvl="0" indent="-342900" algn="just">
                        <a:lnSpc>
                          <a:spcPct val="107000"/>
                        </a:lnSpc>
                        <a:spcBef>
                          <a:spcPts val="0"/>
                        </a:spcBef>
                        <a:spcAft>
                          <a:spcPts val="0"/>
                        </a:spcAft>
                        <a:buFont typeface="+mj-lt"/>
                        <a:buAutoNum type="arabicPeriod" startAt="9"/>
                      </a:pPr>
                      <a:r>
                        <a:rPr lang="en-US" sz="1200" b="1" dirty="0">
                          <a:effectLst/>
                          <a:latin typeface="Helvetica" panose="020B0604020202020204" pitchFamily="34" charset="0"/>
                          <a:ea typeface="Calibri" panose="020F0502020204030204" pitchFamily="34" charset="0"/>
                          <a:cs typeface="Helvetica" panose="020B0604020202020204" pitchFamily="34" charset="0"/>
                        </a:rPr>
                        <a:t>Electroanatomic right ventricular voltage mapping may be considered for detection of subclinical arrhythmogenic cardiomyopathy in a sudden cardiac arrest survivor where no other disorder has been identified.</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0962805"/>
                  </a:ext>
                </a:extLst>
              </a:tr>
              <a:tr h="304800">
                <a:tc>
                  <a:txBody>
                    <a:bodyPr/>
                    <a:lstStyle/>
                    <a:p>
                      <a:pPr algn="ctr"/>
                      <a:r>
                        <a:rPr lang="en-US" sz="1200" b="1" dirty="0">
                          <a:latin typeface="Helvetica" panose="020B0604020202020204" pitchFamily="34" charset="0"/>
                          <a:cs typeface="Helvetica" panose="020B0604020202020204" pitchFamily="34" charset="0"/>
                        </a:rPr>
                        <a:t>2b</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r>
                        <a:rPr lang="en-US" sz="1200" b="1" dirty="0">
                          <a:latin typeface="Helvetica" panose="020B0604020202020204" pitchFamily="34" charset="0"/>
                          <a:cs typeface="Helvetica" panose="020B0604020202020204" pitchFamily="34" charset="0"/>
                        </a:rPr>
                        <a:t>C-LD</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342900" marR="0" lvl="0" indent="-342900" algn="just">
                        <a:lnSpc>
                          <a:spcPct val="107000"/>
                        </a:lnSpc>
                        <a:spcBef>
                          <a:spcPts val="0"/>
                        </a:spcBef>
                        <a:spcAft>
                          <a:spcPts val="0"/>
                        </a:spcAft>
                        <a:buFont typeface="+mj-lt"/>
                        <a:buAutoNum type="arabicPeriod" startAt="10"/>
                      </a:pPr>
                      <a:r>
                        <a:rPr lang="en-US" sz="1200" b="1" dirty="0">
                          <a:effectLst/>
                          <a:latin typeface="Helvetica" panose="020B0604020202020204" pitchFamily="34" charset="0"/>
                          <a:ea typeface="Calibri" panose="020F0502020204030204" pitchFamily="34" charset="0"/>
                          <a:cs typeface="Helvetica" panose="020B0604020202020204" pitchFamily="34" charset="0"/>
                        </a:rPr>
                        <a:t>An electrophysiological study may be considered in a sudden cardiac arrest survivor where no other disorder has been identified to evaluate potential underlying substrate.</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1511172"/>
                  </a:ext>
                </a:extLst>
              </a:tr>
            </a:tbl>
          </a:graphicData>
        </a:graphic>
      </p:graphicFrame>
      <p:sp>
        <p:nvSpPr>
          <p:cNvPr id="10" name="Text Placeholder 9">
            <a:extLst>
              <a:ext uri="{FF2B5EF4-FFF2-40B4-BE49-F238E27FC236}">
                <a16:creationId xmlns:a16="http://schemas.microsoft.com/office/drawing/2014/main" id="{59EC4A81-CC73-48B4-B07B-C60554DD0731}"/>
              </a:ext>
            </a:extLst>
          </p:cNvPr>
          <p:cNvSpPr>
            <a:spLocks noGrp="1"/>
          </p:cNvSpPr>
          <p:nvPr>
            <p:ph type="body" sz="quarter" idx="11"/>
          </p:nvPr>
        </p:nvSpPr>
        <p:spPr>
          <a:xfrm>
            <a:off x="259976" y="-103595"/>
            <a:ext cx="8724900" cy="1094195"/>
          </a:xfrm>
        </p:spPr>
        <p:txBody>
          <a:bodyPr/>
          <a:lstStyle/>
          <a:p>
            <a:pPr algn="ctr"/>
            <a:r>
              <a:rPr lang="en-US" sz="3600" dirty="0"/>
              <a:t>Investigation of Sudden Cardiac Arrest Survivors</a:t>
            </a:r>
          </a:p>
        </p:txBody>
      </p:sp>
      <p:sp>
        <p:nvSpPr>
          <p:cNvPr id="4" name="Rectangle 3">
            <a:extLst>
              <a:ext uri="{FF2B5EF4-FFF2-40B4-BE49-F238E27FC236}">
                <a16:creationId xmlns:a16="http://schemas.microsoft.com/office/drawing/2014/main" id="{D9E90AFD-88FC-44D8-8A3F-FCEC3BE15655}"/>
              </a:ext>
            </a:extLst>
          </p:cNvPr>
          <p:cNvSpPr/>
          <p:nvPr/>
        </p:nvSpPr>
        <p:spPr>
          <a:xfrm>
            <a:off x="174812" y="968188"/>
            <a:ext cx="8610600" cy="338554"/>
          </a:xfrm>
          <a:prstGeom prst="rect">
            <a:avLst/>
          </a:prstGeom>
        </p:spPr>
        <p:txBody>
          <a:bodyPr wrap="square">
            <a:spAutoFit/>
          </a:bodyPr>
          <a:lstStyle/>
          <a:p>
            <a:pPr lvl="0" defTabSz="463003">
              <a:spcBef>
                <a:spcPct val="0"/>
              </a:spcBef>
            </a:pPr>
            <a:r>
              <a:rPr lang="en-US" sz="1600" b="1" dirty="0">
                <a:solidFill>
                  <a:srgbClr val="004C77"/>
                </a:solidFill>
                <a:latin typeface="Helvetica" pitchFamily="2" charset="0"/>
              </a:rPr>
              <a:t>Investigation of Sudden Cardiac Arrest Survivors: Provocative Testing</a:t>
            </a:r>
            <a:endParaRPr lang="en-US" dirty="0">
              <a:solidFill>
                <a:prstClr val="black"/>
              </a:solidFill>
            </a:endParaRPr>
          </a:p>
        </p:txBody>
      </p:sp>
      <p:sp>
        <p:nvSpPr>
          <p:cNvPr id="5" name="TextBox 4">
            <a:extLst>
              <a:ext uri="{FF2B5EF4-FFF2-40B4-BE49-F238E27FC236}">
                <a16:creationId xmlns:a16="http://schemas.microsoft.com/office/drawing/2014/main" id="{5884C36F-E680-4682-AD5A-DFF971C491C9}"/>
              </a:ext>
            </a:extLst>
          </p:cNvPr>
          <p:cNvSpPr txBox="1"/>
          <p:nvPr/>
        </p:nvSpPr>
        <p:spPr>
          <a:xfrm>
            <a:off x="151839" y="4976854"/>
            <a:ext cx="8724899" cy="1459374"/>
          </a:xfrm>
          <a:prstGeom prst="rect">
            <a:avLst/>
          </a:prstGeom>
          <a:noFill/>
        </p:spPr>
        <p:txBody>
          <a:bodyPr wrap="square" rtlCol="0">
            <a:spAutoFit/>
          </a:bodyPr>
          <a:lstStyle/>
          <a:p>
            <a:pPr algn="just">
              <a:spcAft>
                <a:spcPts val="400"/>
              </a:spcAft>
            </a:pPr>
            <a:r>
              <a:rPr lang="en-US" sz="1200" b="1" dirty="0">
                <a:latin typeface="Helvetica" panose="020B0604020202020204" pitchFamily="34" charset="0"/>
                <a:cs typeface="Helvetica" panose="020B0604020202020204" pitchFamily="34" charset="0"/>
              </a:rPr>
              <a:t>Synopsis</a:t>
            </a:r>
          </a:p>
          <a:p>
            <a:pPr algn="just">
              <a:spcAft>
                <a:spcPts val="600"/>
              </a:spcAft>
            </a:pPr>
            <a:r>
              <a:rPr lang="en-US" sz="1050" spc="-20" dirty="0">
                <a:latin typeface="Helvetica" panose="020B0604020202020204" pitchFamily="34" charset="0"/>
                <a:cs typeface="Helvetica" panose="020B0604020202020204" pitchFamily="34" charset="0"/>
              </a:rPr>
              <a:t>Concealed Brugada syndrome, long QT syndrome, catecholaminergic polymorphic ventricular tachycardia, arrhythmogenic cardiomyopathy, pre-excitation, and coronary vasospasm may be uncovered by provocative maneuvers in the cardiac arrest survivor whose cause of cardiac arrest remains unknown after baseline clinical, ECG, and imaging investigations. Exercise ECG testing and sodium channel blocker challenge appear to offer most potential utility, whereas lying to standing ECGs; epinephrine, isoproterenol, and adenosine challenge; and hyperventilation, ergonovine, and acetylcholine testing may be considered in specific patients. Electrophysiological study and electroanatomic mapping may be useful to provide patient-specific insights into the mechanism of cardiac arrest and offer therapeutic options but should be avoided in the routine investigation of channelopathy. </a:t>
            </a:r>
            <a:r>
              <a:rPr lang="en-US" sz="1050" spc="-10" dirty="0">
                <a:latin typeface="Helvetica" panose="020B0604020202020204" pitchFamily="34" charset="0"/>
                <a:cs typeface="Helvetica" panose="020B0604020202020204" pitchFamily="34" charset="0"/>
              </a:rPr>
              <a:t>However, data in general are limited to case reports or case series, some with validation cohorts, and there are no randomized studies.</a:t>
            </a:r>
          </a:p>
        </p:txBody>
      </p:sp>
    </p:spTree>
    <p:extLst>
      <p:ext uri="{BB962C8B-B14F-4D97-AF65-F5344CB8AC3E}">
        <p14:creationId xmlns:p14="http://schemas.microsoft.com/office/powerpoint/2010/main" val="7324729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B160C011-7D44-486F-AA4E-65CD555554A6}"/>
              </a:ext>
            </a:extLst>
          </p:cNvPr>
          <p:cNvGraphicFramePr>
            <a:graphicFrameLocks noGrp="1"/>
          </p:cNvGraphicFramePr>
          <p:nvPr>
            <p:extLst>
              <p:ext uri="{D42A27DB-BD31-4B8C-83A1-F6EECF244321}">
                <p14:modId xmlns:p14="http://schemas.microsoft.com/office/powerpoint/2010/main" val="2098946823"/>
              </p:ext>
            </p:extLst>
          </p:nvPr>
        </p:nvGraphicFramePr>
        <p:xfrm>
          <a:off x="291352" y="1591764"/>
          <a:ext cx="8610600" cy="3539288"/>
        </p:xfrm>
        <a:graphic>
          <a:graphicData uri="http://schemas.openxmlformats.org/drawingml/2006/table">
            <a:tbl>
              <a:tblPr firstRow="1" firstCol="1" bandRow="1"/>
              <a:tblGrid>
                <a:gridCol w="893552">
                  <a:extLst>
                    <a:ext uri="{9D8B030D-6E8A-4147-A177-3AD203B41FA5}">
                      <a16:colId xmlns:a16="http://schemas.microsoft.com/office/drawing/2014/main" val="1223233257"/>
                    </a:ext>
                  </a:extLst>
                </a:gridCol>
                <a:gridCol w="960405">
                  <a:extLst>
                    <a:ext uri="{9D8B030D-6E8A-4147-A177-3AD203B41FA5}">
                      <a16:colId xmlns:a16="http://schemas.microsoft.com/office/drawing/2014/main" val="2855402979"/>
                    </a:ext>
                  </a:extLst>
                </a:gridCol>
                <a:gridCol w="6756643">
                  <a:extLst>
                    <a:ext uri="{9D8B030D-6E8A-4147-A177-3AD203B41FA5}">
                      <a16:colId xmlns:a16="http://schemas.microsoft.com/office/drawing/2014/main" val="2295122683"/>
                    </a:ext>
                  </a:extLst>
                </a:gridCol>
              </a:tblGrid>
              <a:tr h="329041">
                <a:tc gridSpan="3">
                  <a:txBody>
                    <a:bodyPr/>
                    <a:lstStyle/>
                    <a:p>
                      <a:pPr marL="0" marR="0" algn="ctr">
                        <a:lnSpc>
                          <a:spcPct val="107000"/>
                        </a:lnSpc>
                        <a:spcBef>
                          <a:spcPts val="0"/>
                        </a:spcBef>
                        <a:spcAft>
                          <a:spcPts val="800"/>
                        </a:spcAft>
                      </a:pPr>
                      <a:r>
                        <a:rPr lang="en-US" sz="1400" b="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Recommendations for genetic evaluation of sudden cardiac arrest survivors</a:t>
                      </a:r>
                      <a:endParaRPr lang="en-US" sz="1400" dirty="0">
                        <a:solidFill>
                          <a:schemeClr val="bg1"/>
                        </a:solidFill>
                        <a:effectLst/>
                        <a:latin typeface="Helvetica" panose="020B0604020202020204" pitchFamily="34" charset="0"/>
                        <a:ea typeface="Calibri" panose="020F0502020204030204" pitchFamily="34" charset="0"/>
                        <a:cs typeface="Helvetica" panose="020B0604020202020204" pitchFamily="34" charset="0"/>
                      </a:endParaRPr>
                    </a:p>
                  </a:txBody>
                  <a:tcPr marL="96118" marR="96118" marT="48035" marB="480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4C7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17798406"/>
                  </a:ext>
                </a:extLst>
              </a:tr>
              <a:tr h="356759">
                <a:tc>
                  <a:txBody>
                    <a:bodyPr/>
                    <a:lstStyle/>
                    <a:p>
                      <a:pPr algn="ctr"/>
                      <a:r>
                        <a:rPr lang="en-US" sz="1200" b="1" dirty="0">
                          <a:latin typeface="Helvetica" panose="020B0604020202020204" pitchFamily="34" charset="0"/>
                          <a:cs typeface="Helvetica" panose="020B0604020202020204" pitchFamily="34" charset="0"/>
                        </a:rPr>
                        <a:t>COR</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latin typeface="Helvetica" panose="020B0604020202020204" pitchFamily="34" charset="0"/>
                          <a:cs typeface="Helvetica" panose="020B0604020202020204" pitchFamily="34" charset="0"/>
                        </a:rPr>
                        <a:t>LOE</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200" b="1" dirty="0">
                          <a:effectLst/>
                          <a:latin typeface="Helvetica" panose="020B0604020202020204" pitchFamily="34" charset="0"/>
                          <a:ea typeface="Calibri" panose="020F0502020204030204" pitchFamily="34" charset="0"/>
                          <a:cs typeface="Helvetica" panose="020B0604020202020204" pitchFamily="34" charset="0"/>
                        </a:rPr>
                        <a:t>Recommendations</a:t>
                      </a:r>
                      <a:endParaRPr lang="en-US" sz="1200" dirty="0">
                        <a:effectLst/>
                        <a:latin typeface="Helvetica" panose="020B0604020202020204" pitchFamily="34" charset="0"/>
                        <a:ea typeface="Calibri" panose="020F0502020204030204" pitchFamily="34" charset="0"/>
                        <a:cs typeface="Helvetica" panose="020B0604020202020204" pitchFamily="34" charset="0"/>
                      </a:endParaRP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0265869"/>
                  </a:ext>
                </a:extLst>
              </a:tr>
              <a:tr h="612543">
                <a:tc>
                  <a:txBody>
                    <a:bodyPr/>
                    <a:lstStyle/>
                    <a:p>
                      <a:pPr algn="ctr"/>
                      <a:r>
                        <a:rPr lang="en-US" sz="1200" b="1" dirty="0">
                          <a:latin typeface="Helvetica" panose="020B0604020202020204" pitchFamily="34" charset="0"/>
                          <a:cs typeface="Helvetica" panose="020B0604020202020204" pitchFamily="34" charset="0"/>
                        </a:rPr>
                        <a:t>1</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r>
                        <a:rPr lang="en-US" sz="1200" b="1" dirty="0">
                          <a:latin typeface="Helvetica" panose="020B0604020202020204" pitchFamily="34" charset="0"/>
                          <a:cs typeface="Helvetica" panose="020B0604020202020204" pitchFamily="34" charset="0"/>
                        </a:rPr>
                        <a:t>B-NR</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342900" marR="0" lvl="0" indent="-342900" algn="just">
                        <a:lnSpc>
                          <a:spcPct val="107000"/>
                        </a:lnSpc>
                        <a:spcBef>
                          <a:spcPts val="0"/>
                        </a:spcBef>
                        <a:spcAft>
                          <a:spcPts val="0"/>
                        </a:spcAft>
                        <a:buFont typeface="+mj-lt"/>
                        <a:buAutoNum type="arabicPeriod"/>
                      </a:pPr>
                      <a:r>
                        <a:rPr lang="en-US" sz="1200" b="1" dirty="0">
                          <a:effectLst/>
                          <a:latin typeface="Helvetica" panose="020B0604020202020204" pitchFamily="34" charset="0"/>
                          <a:ea typeface="Calibri" panose="020F0502020204030204" pitchFamily="34" charset="0"/>
                          <a:cs typeface="Helvetica" panose="020B0604020202020204" pitchFamily="34" charset="0"/>
                        </a:rPr>
                        <a:t>Genetic evaluation of sudden cardiac arrest survivors is recommended for those with a diagnosed or suspected genetic cardiac disease phenotype when the results are likely to influence diagnosis, management, or family screening.</a:t>
                      </a:r>
                      <a:endParaRPr lang="en-US" sz="1200" dirty="0">
                        <a:effectLst/>
                        <a:latin typeface="Helvetica" panose="020B0604020202020204" pitchFamily="34" charset="0"/>
                        <a:ea typeface="Calibri" panose="020F0502020204030204" pitchFamily="34" charset="0"/>
                        <a:cs typeface="Helvetica" panose="020B0604020202020204" pitchFamily="34" charset="0"/>
                      </a:endParaRP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4836972"/>
                  </a:ext>
                </a:extLst>
              </a:tr>
              <a:tr h="612543">
                <a:tc>
                  <a:txBody>
                    <a:bodyPr/>
                    <a:lstStyle/>
                    <a:p>
                      <a:pPr algn="ctr"/>
                      <a:r>
                        <a:rPr lang="en-US" sz="1200" b="1" dirty="0">
                          <a:latin typeface="Helvetica" panose="020B0604020202020204" pitchFamily="34" charset="0"/>
                          <a:cs typeface="Helvetica" panose="020B0604020202020204" pitchFamily="34" charset="0"/>
                        </a:rPr>
                        <a:t>1</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r>
                        <a:rPr lang="en-US" sz="1200" b="1" dirty="0">
                          <a:latin typeface="Helvetica" panose="020B0604020202020204" pitchFamily="34" charset="0"/>
                          <a:cs typeface="Helvetica" panose="020B0604020202020204" pitchFamily="34" charset="0"/>
                        </a:rPr>
                        <a:t>B-NR</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342900" marR="0" lvl="0" indent="-342900" algn="just">
                        <a:lnSpc>
                          <a:spcPct val="107000"/>
                        </a:lnSpc>
                        <a:spcBef>
                          <a:spcPts val="0"/>
                        </a:spcBef>
                        <a:spcAft>
                          <a:spcPts val="0"/>
                        </a:spcAft>
                        <a:buFont typeface="+mj-lt"/>
                        <a:buAutoNum type="arabicPeriod" startAt="2"/>
                      </a:pPr>
                      <a:r>
                        <a:rPr lang="en-US" sz="1200" b="1" dirty="0">
                          <a:effectLst/>
                          <a:latin typeface="Helvetica" panose="020B0604020202020204" pitchFamily="34" charset="0"/>
                          <a:ea typeface="Calibri" panose="020F0502020204030204" pitchFamily="34" charset="0"/>
                          <a:cs typeface="Helvetica" panose="020B0604020202020204" pitchFamily="34" charset="0"/>
                        </a:rPr>
                        <a:t>When genetic evaluation is performed in a sudden cardiac arrest survivor with a suspected or diagnosed genetic cardiac disease phenotype, it is recommended that evaluations include only genes where there is robust gene–disease association.</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1661110"/>
                  </a:ext>
                </a:extLst>
              </a:tr>
              <a:tr h="821770">
                <a:tc>
                  <a:txBody>
                    <a:bodyPr/>
                    <a:lstStyle/>
                    <a:p>
                      <a:pPr algn="ctr"/>
                      <a:r>
                        <a:rPr lang="en-US" sz="1200" b="1" dirty="0">
                          <a:latin typeface="Helvetica" panose="020B0604020202020204" pitchFamily="34" charset="0"/>
                          <a:cs typeface="Helvetica" panose="020B0604020202020204" pitchFamily="34" charset="0"/>
                        </a:rPr>
                        <a:t>2b</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r>
                        <a:rPr lang="en-US" sz="1200" b="1" dirty="0">
                          <a:latin typeface="Helvetica" panose="020B0604020202020204" pitchFamily="34" charset="0"/>
                          <a:cs typeface="Helvetica" panose="020B0604020202020204" pitchFamily="34" charset="0"/>
                        </a:rPr>
                        <a:t>B-NR</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342900" marR="0" lvl="0" indent="-342900" algn="just">
                        <a:lnSpc>
                          <a:spcPct val="107000"/>
                        </a:lnSpc>
                        <a:spcBef>
                          <a:spcPts val="0"/>
                        </a:spcBef>
                        <a:spcAft>
                          <a:spcPts val="0"/>
                        </a:spcAft>
                        <a:buFont typeface="+mj-lt"/>
                        <a:buAutoNum type="arabicPeriod" startAt="3"/>
                      </a:pPr>
                      <a:r>
                        <a:rPr lang="en-US" sz="1200" b="1" dirty="0">
                          <a:effectLst/>
                          <a:latin typeface="Helvetica" panose="020B0604020202020204" pitchFamily="34" charset="0"/>
                          <a:ea typeface="Calibri" panose="020F0502020204030204" pitchFamily="34" charset="0"/>
                          <a:cs typeface="Helvetica" panose="020B0604020202020204" pitchFamily="34" charset="0"/>
                        </a:rPr>
                        <a:t>When genetic evaluation is performed in a sudden cardiac arrest survivor with a suspected or diagnosed genetic cardiac disease phenotype, assessment of genes or genomic regions that are not known to be causally related may be considered in select circumstances.</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080774"/>
                  </a:ext>
                </a:extLst>
              </a:tr>
              <a:tr h="403316">
                <a:tc>
                  <a:txBody>
                    <a:bodyPr/>
                    <a:lstStyle/>
                    <a:p>
                      <a:pPr algn="ctr"/>
                      <a:r>
                        <a:rPr lang="en-US" sz="1200" b="1" dirty="0">
                          <a:latin typeface="Helvetica" panose="020B0604020202020204" pitchFamily="34" charset="0"/>
                          <a:cs typeface="Helvetica" panose="020B0604020202020204" pitchFamily="34" charset="0"/>
                        </a:rPr>
                        <a:t>2b</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r>
                        <a:rPr lang="en-US" sz="1200" b="1" dirty="0">
                          <a:latin typeface="Helvetica" panose="020B0604020202020204" pitchFamily="34" charset="0"/>
                          <a:cs typeface="Helvetica" panose="020B0604020202020204" pitchFamily="34" charset="0"/>
                        </a:rPr>
                        <a:t>B-NR</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342900" marR="0" lvl="0" indent="-342900" algn="just">
                        <a:lnSpc>
                          <a:spcPct val="107000"/>
                        </a:lnSpc>
                        <a:spcBef>
                          <a:spcPts val="0"/>
                        </a:spcBef>
                        <a:spcAft>
                          <a:spcPts val="0"/>
                        </a:spcAft>
                        <a:buFont typeface="+mj-lt"/>
                        <a:buAutoNum type="arabicPeriod" startAt="4"/>
                      </a:pPr>
                      <a:r>
                        <a:rPr lang="en-US" sz="1200" b="1" dirty="0">
                          <a:effectLst/>
                          <a:latin typeface="Helvetica" panose="020B0604020202020204" pitchFamily="34" charset="0"/>
                          <a:ea typeface="Calibri" panose="020F0502020204030204" pitchFamily="34" charset="0"/>
                          <a:cs typeface="Helvetica" panose="020B0604020202020204" pitchFamily="34" charset="0"/>
                        </a:rPr>
                        <a:t>Genetic evaluation of sudden cardiac arrest survivors without a distinct genetic cardiac disease phenotype may be considered in select circumstances.</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0962805"/>
                  </a:ext>
                </a:extLst>
              </a:tr>
              <a:tr h="403316">
                <a:tc>
                  <a:txBody>
                    <a:bodyPr/>
                    <a:lstStyle/>
                    <a:p>
                      <a:pPr algn="ctr"/>
                      <a:r>
                        <a:rPr lang="en-US" sz="1200" b="1" dirty="0">
                          <a:latin typeface="Helvetica" panose="020B0604020202020204" pitchFamily="34" charset="0"/>
                          <a:cs typeface="Helvetica" panose="020B0604020202020204" pitchFamily="34" charset="0"/>
                        </a:rPr>
                        <a:t>3: No Benefit</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r>
                        <a:rPr lang="en-US" sz="1200" b="1" dirty="0">
                          <a:latin typeface="Helvetica" panose="020B0604020202020204" pitchFamily="34" charset="0"/>
                          <a:cs typeface="Helvetica" panose="020B0604020202020204" pitchFamily="34" charset="0"/>
                        </a:rPr>
                        <a:t>C-EO</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342900" marR="0" lvl="0" indent="-342900" algn="just">
                        <a:lnSpc>
                          <a:spcPct val="107000"/>
                        </a:lnSpc>
                        <a:spcBef>
                          <a:spcPts val="0"/>
                        </a:spcBef>
                        <a:spcAft>
                          <a:spcPts val="0"/>
                        </a:spcAft>
                        <a:buFont typeface="+mj-lt"/>
                        <a:buAutoNum type="arabicPeriod" startAt="5"/>
                      </a:pPr>
                      <a:r>
                        <a:rPr lang="en-US" sz="1200" b="1" dirty="0">
                          <a:effectLst/>
                          <a:latin typeface="Helvetica" panose="020B0604020202020204" pitchFamily="34" charset="0"/>
                          <a:ea typeface="Calibri" panose="020F0502020204030204" pitchFamily="34" charset="0"/>
                          <a:cs typeface="Helvetica" panose="020B0604020202020204" pitchFamily="34" charset="0"/>
                        </a:rPr>
                        <a:t>Genetic testing in sudden cardiac arrest survivors with a well-established nongenetic cause of sudden cardiac arrest is not recommended.</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1511172"/>
                  </a:ext>
                </a:extLst>
              </a:tr>
            </a:tbl>
          </a:graphicData>
        </a:graphic>
      </p:graphicFrame>
      <p:sp>
        <p:nvSpPr>
          <p:cNvPr id="10" name="Text Placeholder 9">
            <a:extLst>
              <a:ext uri="{FF2B5EF4-FFF2-40B4-BE49-F238E27FC236}">
                <a16:creationId xmlns:a16="http://schemas.microsoft.com/office/drawing/2014/main" id="{59EC4A81-CC73-48B4-B07B-C60554DD0731}"/>
              </a:ext>
            </a:extLst>
          </p:cNvPr>
          <p:cNvSpPr>
            <a:spLocks noGrp="1"/>
          </p:cNvSpPr>
          <p:nvPr>
            <p:ph type="body" sz="quarter" idx="11"/>
          </p:nvPr>
        </p:nvSpPr>
        <p:spPr>
          <a:xfrm>
            <a:off x="177052" y="42446"/>
            <a:ext cx="8724900" cy="1200329"/>
          </a:xfrm>
        </p:spPr>
        <p:txBody>
          <a:bodyPr/>
          <a:lstStyle/>
          <a:p>
            <a:pPr algn="ctr"/>
            <a:r>
              <a:rPr lang="en-US" sz="3600" dirty="0"/>
              <a:t>Investigation of Sudden Cardiac Arrest Survivors</a:t>
            </a:r>
          </a:p>
        </p:txBody>
      </p:sp>
      <p:sp>
        <p:nvSpPr>
          <p:cNvPr id="4" name="Rectangle 3">
            <a:extLst>
              <a:ext uri="{FF2B5EF4-FFF2-40B4-BE49-F238E27FC236}">
                <a16:creationId xmlns:a16="http://schemas.microsoft.com/office/drawing/2014/main" id="{D9E90AFD-88FC-44D8-8A3F-FCEC3BE15655}"/>
              </a:ext>
            </a:extLst>
          </p:cNvPr>
          <p:cNvSpPr/>
          <p:nvPr/>
        </p:nvSpPr>
        <p:spPr>
          <a:xfrm>
            <a:off x="244287" y="1160603"/>
            <a:ext cx="8610600" cy="338554"/>
          </a:xfrm>
          <a:prstGeom prst="rect">
            <a:avLst/>
          </a:prstGeom>
        </p:spPr>
        <p:txBody>
          <a:bodyPr wrap="square">
            <a:spAutoFit/>
          </a:bodyPr>
          <a:lstStyle/>
          <a:p>
            <a:pPr lvl="0" defTabSz="463003">
              <a:spcBef>
                <a:spcPct val="0"/>
              </a:spcBef>
            </a:pPr>
            <a:r>
              <a:rPr lang="en-US" sz="1600" b="1" dirty="0">
                <a:solidFill>
                  <a:srgbClr val="004C77"/>
                </a:solidFill>
                <a:latin typeface="Helvetica" pitchFamily="2" charset="0"/>
              </a:rPr>
              <a:t>Investigation of Sudden Cardiac Arrest Survivors: Genetic Evaluation</a:t>
            </a:r>
            <a:endParaRPr lang="en-US" dirty="0">
              <a:solidFill>
                <a:prstClr val="black"/>
              </a:solidFill>
            </a:endParaRPr>
          </a:p>
        </p:txBody>
      </p:sp>
      <p:sp>
        <p:nvSpPr>
          <p:cNvPr id="5" name="TextBox 4">
            <a:extLst>
              <a:ext uri="{FF2B5EF4-FFF2-40B4-BE49-F238E27FC236}">
                <a16:creationId xmlns:a16="http://schemas.microsoft.com/office/drawing/2014/main" id="{61F5AB28-D9CF-49D8-9591-3E86F841E6A9}"/>
              </a:ext>
            </a:extLst>
          </p:cNvPr>
          <p:cNvSpPr txBox="1"/>
          <p:nvPr/>
        </p:nvSpPr>
        <p:spPr>
          <a:xfrm>
            <a:off x="242048" y="5131052"/>
            <a:ext cx="8656544" cy="1277273"/>
          </a:xfrm>
          <a:prstGeom prst="rect">
            <a:avLst/>
          </a:prstGeom>
          <a:noFill/>
        </p:spPr>
        <p:txBody>
          <a:bodyPr wrap="square" rtlCol="0">
            <a:spAutoFit/>
          </a:bodyPr>
          <a:lstStyle/>
          <a:p>
            <a:pPr algn="just">
              <a:spcAft>
                <a:spcPts val="600"/>
              </a:spcAft>
            </a:pPr>
            <a:r>
              <a:rPr lang="en-US" sz="1200" b="1" dirty="0">
                <a:latin typeface="Helvetica" panose="020B0604020202020204" pitchFamily="34" charset="0"/>
                <a:cs typeface="Helvetica" panose="020B0604020202020204" pitchFamily="34" charset="0"/>
              </a:rPr>
              <a:t>Synopsis</a:t>
            </a:r>
          </a:p>
          <a:p>
            <a:pPr algn="just">
              <a:spcAft>
                <a:spcPts val="600"/>
              </a:spcAft>
            </a:pPr>
            <a:r>
              <a:rPr lang="en-US" sz="1200" dirty="0">
                <a:latin typeface="Helvetica" panose="020B0604020202020204" pitchFamily="34" charset="0"/>
                <a:cs typeface="Helvetica" panose="020B0604020202020204" pitchFamily="34" charset="0"/>
              </a:rPr>
              <a:t>Sudden cardiac arrest (SCA) can be caused by diverse etiologies, some of which may be predominantly or partially influenced by genetic predisposition. Whereas a thorough clinical evaluation leads to a diagnosis of the cause of SCA for most individuals, the cause of SCA may remain uncertain in others. In some cases, genetic evaluation of SCA survivors can confirm a molecular etiology that predisposed to the SCA event, support the diagnosis of a specific phenotype, influence management, and facilitate screening in family members at risk via cascade genetic testing.</a:t>
            </a:r>
          </a:p>
        </p:txBody>
      </p:sp>
    </p:spTree>
    <p:extLst>
      <p:ext uri="{BB962C8B-B14F-4D97-AF65-F5344CB8AC3E}">
        <p14:creationId xmlns:p14="http://schemas.microsoft.com/office/powerpoint/2010/main" val="41627340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9EC4A81-CC73-48B4-B07B-C60554DD0731}"/>
              </a:ext>
            </a:extLst>
          </p:cNvPr>
          <p:cNvSpPr>
            <a:spLocks noGrp="1"/>
          </p:cNvSpPr>
          <p:nvPr>
            <p:ph type="body" sz="quarter" idx="11"/>
          </p:nvPr>
        </p:nvSpPr>
        <p:spPr>
          <a:xfrm>
            <a:off x="152400" y="152400"/>
            <a:ext cx="8724900" cy="1200329"/>
          </a:xfrm>
        </p:spPr>
        <p:txBody>
          <a:bodyPr/>
          <a:lstStyle/>
          <a:p>
            <a:pPr algn="ctr"/>
            <a:r>
              <a:rPr lang="en-US" sz="3600" dirty="0"/>
              <a:t>Investigation of Sudden Cardiac Arrest Survivors</a:t>
            </a:r>
          </a:p>
        </p:txBody>
      </p:sp>
      <p:pic>
        <p:nvPicPr>
          <p:cNvPr id="3" name="Picture 2" descr="Diagram&#10;&#10;Description automatically generated">
            <a:extLst>
              <a:ext uri="{FF2B5EF4-FFF2-40B4-BE49-F238E27FC236}">
                <a16:creationId xmlns:a16="http://schemas.microsoft.com/office/drawing/2014/main" id="{B808F7CB-A902-44E8-BB3F-78E0AB037B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1225679"/>
            <a:ext cx="7661948" cy="4899998"/>
          </a:xfrm>
          <a:prstGeom prst="rect">
            <a:avLst/>
          </a:prstGeom>
        </p:spPr>
      </p:pic>
      <p:sp>
        <p:nvSpPr>
          <p:cNvPr id="8" name="TextBox 7">
            <a:extLst>
              <a:ext uri="{FF2B5EF4-FFF2-40B4-BE49-F238E27FC236}">
                <a16:creationId xmlns:a16="http://schemas.microsoft.com/office/drawing/2014/main" id="{3AE1D8D1-C2EA-430C-BFA7-BCF08A9500CC}"/>
              </a:ext>
            </a:extLst>
          </p:cNvPr>
          <p:cNvSpPr txBox="1"/>
          <p:nvPr/>
        </p:nvSpPr>
        <p:spPr>
          <a:xfrm>
            <a:off x="1828800" y="5987177"/>
            <a:ext cx="6324600" cy="276999"/>
          </a:xfrm>
          <a:prstGeom prst="rect">
            <a:avLst/>
          </a:prstGeom>
          <a:noFill/>
        </p:spPr>
        <p:txBody>
          <a:bodyPr wrap="square" rtlCol="0">
            <a:spAutoFit/>
          </a:bodyPr>
          <a:lstStyle/>
          <a:p>
            <a:pPr lvl="0" defTabSz="463003">
              <a:spcBef>
                <a:spcPct val="0"/>
              </a:spcBef>
            </a:pPr>
            <a:r>
              <a:rPr lang="en-US" sz="1200" b="1" dirty="0">
                <a:solidFill>
                  <a:srgbClr val="004C77"/>
                </a:solidFill>
                <a:latin typeface="Helvetica" pitchFamily="2" charset="0"/>
              </a:rPr>
              <a:t>Investigation of sudden cardiac arrest (SCA) survivors: genetic evaluation. </a:t>
            </a:r>
            <a:endParaRPr lang="en-US" sz="1200" dirty="0"/>
          </a:p>
        </p:txBody>
      </p:sp>
    </p:spTree>
    <p:extLst>
      <p:ext uri="{BB962C8B-B14F-4D97-AF65-F5344CB8AC3E}">
        <p14:creationId xmlns:p14="http://schemas.microsoft.com/office/powerpoint/2010/main" val="29534482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9618D1F9-3467-4D05-86A7-E7060547ED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293677"/>
            <a:ext cx="7246918" cy="6107124"/>
          </a:xfrm>
          <a:prstGeom prst="rect">
            <a:avLst/>
          </a:prstGeom>
        </p:spPr>
      </p:pic>
      <p:sp>
        <p:nvSpPr>
          <p:cNvPr id="10" name="Text Placeholder 9">
            <a:extLst>
              <a:ext uri="{FF2B5EF4-FFF2-40B4-BE49-F238E27FC236}">
                <a16:creationId xmlns:a16="http://schemas.microsoft.com/office/drawing/2014/main" id="{59EC4A81-CC73-48B4-B07B-C60554DD0731}"/>
              </a:ext>
            </a:extLst>
          </p:cNvPr>
          <p:cNvSpPr>
            <a:spLocks noGrp="1"/>
          </p:cNvSpPr>
          <p:nvPr>
            <p:ph type="body" sz="quarter" idx="11"/>
          </p:nvPr>
        </p:nvSpPr>
        <p:spPr>
          <a:xfrm>
            <a:off x="209550" y="0"/>
            <a:ext cx="8724900" cy="388596"/>
          </a:xfrm>
        </p:spPr>
        <p:txBody>
          <a:bodyPr/>
          <a:lstStyle/>
          <a:p>
            <a:pPr algn="ctr"/>
            <a:r>
              <a:rPr lang="en-US" sz="2400" dirty="0"/>
              <a:t>Investigation of Sudden Cardiac Arrest Survivors</a:t>
            </a:r>
          </a:p>
        </p:txBody>
      </p:sp>
      <p:sp>
        <p:nvSpPr>
          <p:cNvPr id="8" name="TextBox 7">
            <a:extLst>
              <a:ext uri="{FF2B5EF4-FFF2-40B4-BE49-F238E27FC236}">
                <a16:creationId xmlns:a16="http://schemas.microsoft.com/office/drawing/2014/main" id="{3AE1D8D1-C2EA-430C-BFA7-BCF08A9500CC}"/>
              </a:ext>
            </a:extLst>
          </p:cNvPr>
          <p:cNvSpPr txBox="1"/>
          <p:nvPr/>
        </p:nvSpPr>
        <p:spPr>
          <a:xfrm>
            <a:off x="5943600" y="3962400"/>
            <a:ext cx="3084979" cy="2154436"/>
          </a:xfrm>
          <a:prstGeom prst="rect">
            <a:avLst/>
          </a:prstGeom>
          <a:noFill/>
        </p:spPr>
        <p:txBody>
          <a:bodyPr wrap="square" rtlCol="0">
            <a:spAutoFit/>
          </a:bodyPr>
          <a:lstStyle/>
          <a:p>
            <a:pPr lvl="0" defTabSz="463003">
              <a:spcBef>
                <a:spcPct val="0"/>
              </a:spcBef>
            </a:pPr>
            <a:r>
              <a:rPr lang="en-US" sz="1200" b="1" dirty="0">
                <a:solidFill>
                  <a:srgbClr val="004C77"/>
                </a:solidFill>
                <a:latin typeface="Helvetica" pitchFamily="2" charset="0"/>
              </a:rPr>
              <a:t>Investigation of sudden cardiac arrest survivors. </a:t>
            </a:r>
            <a:r>
              <a:rPr lang="en-US" sz="1100" b="1" dirty="0">
                <a:solidFill>
                  <a:srgbClr val="004C77"/>
                </a:solidFill>
                <a:latin typeface="Helvetica" pitchFamily="2" charset="0"/>
              </a:rPr>
              <a:t>AED = automated external defibrillator; AF = atrial fibrillation; BBR-VT = bundle branch re-entry ventricular tachycardia; CIED = cardiovascular implantable electronic device; CMR = cardiac magnetic resonance imaging; CPVT = catecholaminergic polymorphic ventricular tachycardia; ECG = electrocardiogram; LQTS = long QT syndrome; SCA = sudden cardiac arrest; SVT = supraventricular tachycardia.</a:t>
            </a:r>
            <a:endParaRPr lang="en-US" sz="1100" dirty="0"/>
          </a:p>
        </p:txBody>
      </p:sp>
    </p:spTree>
    <p:extLst>
      <p:ext uri="{BB962C8B-B14F-4D97-AF65-F5344CB8AC3E}">
        <p14:creationId xmlns:p14="http://schemas.microsoft.com/office/powerpoint/2010/main" val="39475178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B160C011-7D44-486F-AA4E-65CD555554A6}"/>
              </a:ext>
            </a:extLst>
          </p:cNvPr>
          <p:cNvGraphicFramePr>
            <a:graphicFrameLocks noGrp="1"/>
          </p:cNvGraphicFramePr>
          <p:nvPr>
            <p:extLst>
              <p:ext uri="{D42A27DB-BD31-4B8C-83A1-F6EECF244321}">
                <p14:modId xmlns:p14="http://schemas.microsoft.com/office/powerpoint/2010/main" val="1715811599"/>
              </p:ext>
            </p:extLst>
          </p:nvPr>
        </p:nvGraphicFramePr>
        <p:xfrm>
          <a:off x="276783" y="1902022"/>
          <a:ext cx="8610600" cy="3053956"/>
        </p:xfrm>
        <a:graphic>
          <a:graphicData uri="http://schemas.openxmlformats.org/drawingml/2006/table">
            <a:tbl>
              <a:tblPr firstRow="1" firstCol="1" bandRow="1"/>
              <a:tblGrid>
                <a:gridCol w="893552">
                  <a:extLst>
                    <a:ext uri="{9D8B030D-6E8A-4147-A177-3AD203B41FA5}">
                      <a16:colId xmlns:a16="http://schemas.microsoft.com/office/drawing/2014/main" val="1223233257"/>
                    </a:ext>
                  </a:extLst>
                </a:gridCol>
                <a:gridCol w="960405">
                  <a:extLst>
                    <a:ext uri="{9D8B030D-6E8A-4147-A177-3AD203B41FA5}">
                      <a16:colId xmlns:a16="http://schemas.microsoft.com/office/drawing/2014/main" val="2855402979"/>
                    </a:ext>
                  </a:extLst>
                </a:gridCol>
                <a:gridCol w="6756643">
                  <a:extLst>
                    <a:ext uri="{9D8B030D-6E8A-4147-A177-3AD203B41FA5}">
                      <a16:colId xmlns:a16="http://schemas.microsoft.com/office/drawing/2014/main" val="2295122683"/>
                    </a:ext>
                  </a:extLst>
                </a:gridCol>
              </a:tblGrid>
              <a:tr h="586491">
                <a:tc gridSpan="3">
                  <a:txBody>
                    <a:bodyPr/>
                    <a:lstStyle/>
                    <a:p>
                      <a:pPr marL="0" marR="0" algn="ctr">
                        <a:lnSpc>
                          <a:spcPct val="107000"/>
                        </a:lnSpc>
                        <a:spcBef>
                          <a:spcPts val="0"/>
                        </a:spcBef>
                        <a:spcAft>
                          <a:spcPts val="800"/>
                        </a:spcAft>
                      </a:pPr>
                      <a:r>
                        <a:rPr lang="en-US" sz="1400" b="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Recommendations for investigation of the family: cause identified—cascade testing, clinical and genetic investigations</a:t>
                      </a:r>
                      <a:endParaRPr lang="en-US" sz="1400" dirty="0">
                        <a:solidFill>
                          <a:schemeClr val="bg1"/>
                        </a:solidFill>
                        <a:effectLst/>
                        <a:latin typeface="Helvetica" panose="020B0604020202020204" pitchFamily="34" charset="0"/>
                        <a:ea typeface="Calibri" panose="020F0502020204030204" pitchFamily="34" charset="0"/>
                        <a:cs typeface="Helvetica" panose="020B0604020202020204" pitchFamily="34" charset="0"/>
                      </a:endParaRPr>
                    </a:p>
                  </a:txBody>
                  <a:tcPr marL="96118" marR="96118" marT="48035" marB="480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4C7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17798406"/>
                  </a:ext>
                </a:extLst>
              </a:tr>
              <a:tr h="330214">
                <a:tc>
                  <a:txBody>
                    <a:bodyPr/>
                    <a:lstStyle/>
                    <a:p>
                      <a:pPr algn="ctr"/>
                      <a:r>
                        <a:rPr lang="en-US" sz="1200" b="1" dirty="0">
                          <a:latin typeface="Helvetica" panose="020B0604020202020204" pitchFamily="34" charset="0"/>
                          <a:cs typeface="Helvetica" panose="020B0604020202020204" pitchFamily="34" charset="0"/>
                        </a:rPr>
                        <a:t>COR</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latin typeface="Helvetica" panose="020B0604020202020204" pitchFamily="34" charset="0"/>
                          <a:cs typeface="Helvetica" panose="020B0604020202020204" pitchFamily="34" charset="0"/>
                        </a:rPr>
                        <a:t>LOE</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200" b="1" dirty="0">
                          <a:effectLst/>
                          <a:latin typeface="Helvetica" panose="020B0604020202020204" pitchFamily="34" charset="0"/>
                          <a:ea typeface="Calibri" panose="020F0502020204030204" pitchFamily="34" charset="0"/>
                          <a:cs typeface="Helvetica" panose="020B0604020202020204" pitchFamily="34" charset="0"/>
                        </a:rPr>
                        <a:t>Recommendations</a:t>
                      </a:r>
                      <a:endParaRPr lang="en-US" sz="1200" dirty="0">
                        <a:effectLst/>
                        <a:latin typeface="Helvetica" panose="020B0604020202020204" pitchFamily="34" charset="0"/>
                        <a:ea typeface="Calibri" panose="020F0502020204030204" pitchFamily="34" charset="0"/>
                        <a:cs typeface="Helvetica" panose="020B0604020202020204" pitchFamily="34" charset="0"/>
                      </a:endParaRP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0265869"/>
                  </a:ext>
                </a:extLst>
              </a:tr>
              <a:tr h="626861">
                <a:tc>
                  <a:txBody>
                    <a:bodyPr/>
                    <a:lstStyle/>
                    <a:p>
                      <a:pPr algn="ctr"/>
                      <a:r>
                        <a:rPr lang="en-US" sz="1200" b="1" dirty="0">
                          <a:latin typeface="Helvetica" panose="020B0604020202020204" pitchFamily="34" charset="0"/>
                          <a:cs typeface="Helvetica" panose="020B0604020202020204" pitchFamily="34" charset="0"/>
                        </a:rPr>
                        <a:t>1</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r>
                        <a:rPr lang="en-US" sz="1200" b="1" dirty="0">
                          <a:latin typeface="Helvetica" panose="020B0604020202020204" pitchFamily="34" charset="0"/>
                          <a:cs typeface="Helvetica" panose="020B0604020202020204" pitchFamily="34" charset="0"/>
                        </a:rPr>
                        <a:t>C-LD</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342900" marR="0" lvl="0" indent="-342900" algn="just">
                        <a:lnSpc>
                          <a:spcPct val="107000"/>
                        </a:lnSpc>
                        <a:spcBef>
                          <a:spcPts val="0"/>
                        </a:spcBef>
                        <a:spcAft>
                          <a:spcPts val="0"/>
                        </a:spcAft>
                        <a:buFont typeface="+mj-lt"/>
                        <a:buAutoNum type="arabicPeriod"/>
                      </a:pPr>
                      <a:r>
                        <a:rPr lang="en-US" sz="1200" b="1" dirty="0">
                          <a:effectLst/>
                          <a:latin typeface="Helvetica" panose="020B0604020202020204" pitchFamily="34" charset="0"/>
                          <a:ea typeface="Calibri" panose="020F0502020204030204" pitchFamily="34" charset="0"/>
                          <a:cs typeface="Helvetica" panose="020B0604020202020204" pitchFamily="34" charset="0"/>
                        </a:rPr>
                        <a:t>If a pathogenic or likely pathogenic variant that fits with the phenotype has been identified in a sudden cardiac death proband, first-degree relatives should be offered DNA testing, with ongoing clinical evaluation for those testing positive.</a:t>
                      </a:r>
                      <a:endParaRPr lang="en-US" sz="1200" dirty="0">
                        <a:effectLst/>
                        <a:latin typeface="Helvetica" panose="020B0604020202020204" pitchFamily="34" charset="0"/>
                        <a:ea typeface="Calibri" panose="020F0502020204030204" pitchFamily="34" charset="0"/>
                        <a:cs typeface="Helvetica" panose="020B0604020202020204" pitchFamily="34" charset="0"/>
                      </a:endParaRP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4836972"/>
                  </a:ext>
                </a:extLst>
              </a:tr>
              <a:tr h="470786">
                <a:tc>
                  <a:txBody>
                    <a:bodyPr/>
                    <a:lstStyle/>
                    <a:p>
                      <a:pPr algn="ctr"/>
                      <a:r>
                        <a:rPr lang="en-US" sz="1200" b="1" dirty="0">
                          <a:latin typeface="Helvetica" panose="020B0604020202020204" pitchFamily="34" charset="0"/>
                          <a:cs typeface="Helvetica" panose="020B0604020202020204" pitchFamily="34" charset="0"/>
                        </a:rPr>
                        <a:t>1</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r>
                        <a:rPr lang="en-US" sz="1200" b="1" dirty="0">
                          <a:latin typeface="Helvetica" panose="020B0604020202020204" pitchFamily="34" charset="0"/>
                          <a:cs typeface="Helvetica" panose="020B0604020202020204" pitchFamily="34" charset="0"/>
                        </a:rPr>
                        <a:t>C-LD</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342900" marR="0" lvl="0" indent="-342900" algn="just">
                        <a:lnSpc>
                          <a:spcPct val="107000"/>
                        </a:lnSpc>
                        <a:spcBef>
                          <a:spcPts val="0"/>
                        </a:spcBef>
                        <a:spcAft>
                          <a:spcPts val="0"/>
                        </a:spcAft>
                        <a:buFont typeface="+mj-lt"/>
                        <a:buAutoNum type="arabicPeriod" startAt="2"/>
                      </a:pPr>
                      <a:r>
                        <a:rPr lang="en-US" sz="1200" b="1" dirty="0">
                          <a:effectLst/>
                          <a:latin typeface="Helvetica" panose="020B0604020202020204" pitchFamily="34" charset="0"/>
                          <a:ea typeface="Calibri" panose="020F0502020204030204" pitchFamily="34" charset="0"/>
                          <a:cs typeface="Helvetica" panose="020B0604020202020204" pitchFamily="34" charset="0"/>
                        </a:rPr>
                        <a:t>Sudden cardiac arrest survivors should be encouraged to provide information to at-risk relatives, and health care providers should support and document this process.</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1661110"/>
                  </a:ext>
                </a:extLst>
              </a:tr>
              <a:tr h="626861">
                <a:tc>
                  <a:txBody>
                    <a:bodyPr/>
                    <a:lstStyle/>
                    <a:p>
                      <a:pPr algn="ctr"/>
                      <a:r>
                        <a:rPr lang="en-US" sz="1200" b="1" dirty="0">
                          <a:latin typeface="Helvetica" panose="020B0604020202020204" pitchFamily="34" charset="0"/>
                          <a:cs typeface="Helvetica" panose="020B0604020202020204" pitchFamily="34" charset="0"/>
                        </a:rPr>
                        <a:t>1</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r>
                        <a:rPr lang="en-US" sz="1200" b="1" dirty="0">
                          <a:latin typeface="Helvetica" panose="020B0604020202020204" pitchFamily="34" charset="0"/>
                          <a:cs typeface="Helvetica" panose="020B0604020202020204" pitchFamily="34" charset="0"/>
                        </a:rPr>
                        <a:t>C-LD</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342900" marR="0" lvl="0" indent="-342900" algn="just">
                        <a:lnSpc>
                          <a:spcPct val="107000"/>
                        </a:lnSpc>
                        <a:spcBef>
                          <a:spcPts val="0"/>
                        </a:spcBef>
                        <a:spcAft>
                          <a:spcPts val="0"/>
                        </a:spcAft>
                        <a:buFont typeface="+mj-lt"/>
                        <a:buAutoNum type="arabicPeriod" startAt="3"/>
                      </a:pPr>
                      <a:r>
                        <a:rPr lang="en-US" sz="1200" b="1" dirty="0">
                          <a:effectLst/>
                          <a:latin typeface="Helvetica" panose="020B0604020202020204" pitchFamily="34" charset="0"/>
                          <a:ea typeface="Calibri" panose="020F0502020204030204" pitchFamily="34" charset="0"/>
                          <a:cs typeface="Helvetica" panose="020B0604020202020204" pitchFamily="34" charset="0"/>
                        </a:rPr>
                        <a:t>The effectiveness of treatment strategies and interventions in relatives with pathogenic or likely pathogenic variants of genes related to sudden cardiac death should be investigated in clinical trials.</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080774"/>
                  </a:ext>
                </a:extLst>
              </a:tr>
              <a:tr h="412743">
                <a:tc>
                  <a:txBody>
                    <a:bodyPr/>
                    <a:lstStyle/>
                    <a:p>
                      <a:pPr algn="ctr"/>
                      <a:r>
                        <a:rPr lang="en-US" sz="1200" b="1" dirty="0">
                          <a:latin typeface="Helvetica" panose="020B0604020202020204" pitchFamily="34" charset="0"/>
                          <a:cs typeface="Helvetica" panose="020B0604020202020204" pitchFamily="34" charset="0"/>
                        </a:rPr>
                        <a:t>1</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r>
                        <a:rPr lang="en-US" sz="1200" b="1" dirty="0">
                          <a:latin typeface="Helvetica" panose="020B0604020202020204" pitchFamily="34" charset="0"/>
                          <a:cs typeface="Helvetica" panose="020B0604020202020204" pitchFamily="34" charset="0"/>
                        </a:rPr>
                        <a:t>B-NR</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342900" marR="0" lvl="0" indent="-342900" algn="just">
                        <a:lnSpc>
                          <a:spcPct val="107000"/>
                        </a:lnSpc>
                        <a:spcBef>
                          <a:spcPts val="0"/>
                        </a:spcBef>
                        <a:spcAft>
                          <a:spcPts val="0"/>
                        </a:spcAft>
                        <a:buFont typeface="+mj-lt"/>
                        <a:buAutoNum type="arabicPeriod" startAt="4"/>
                      </a:pPr>
                      <a:r>
                        <a:rPr lang="en-US" sz="1200" b="1" dirty="0">
                          <a:effectLst/>
                          <a:latin typeface="Helvetica" panose="020B0604020202020204" pitchFamily="34" charset="0"/>
                          <a:ea typeface="Calibri" panose="020F0502020204030204" pitchFamily="34" charset="0"/>
                          <a:cs typeface="Helvetica" panose="020B0604020202020204" pitchFamily="34" charset="0"/>
                        </a:rPr>
                        <a:t>In families affected by sudden cardiac arrest, reproductive genetic counseling should be offered to discuss risks and options for future or current pregnancies.</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0962805"/>
                  </a:ext>
                </a:extLst>
              </a:tr>
            </a:tbl>
          </a:graphicData>
        </a:graphic>
      </p:graphicFrame>
      <p:sp>
        <p:nvSpPr>
          <p:cNvPr id="10" name="Text Placeholder 9">
            <a:extLst>
              <a:ext uri="{FF2B5EF4-FFF2-40B4-BE49-F238E27FC236}">
                <a16:creationId xmlns:a16="http://schemas.microsoft.com/office/drawing/2014/main" id="{59EC4A81-CC73-48B4-B07B-C60554DD0731}"/>
              </a:ext>
            </a:extLst>
          </p:cNvPr>
          <p:cNvSpPr>
            <a:spLocks noGrp="1"/>
          </p:cNvSpPr>
          <p:nvPr>
            <p:ph type="body" sz="quarter" idx="11"/>
          </p:nvPr>
        </p:nvSpPr>
        <p:spPr>
          <a:xfrm>
            <a:off x="246529" y="287659"/>
            <a:ext cx="8724900" cy="646331"/>
          </a:xfrm>
        </p:spPr>
        <p:txBody>
          <a:bodyPr/>
          <a:lstStyle/>
          <a:p>
            <a:pPr algn="ctr"/>
            <a:r>
              <a:rPr lang="en-US" sz="3600" dirty="0"/>
              <a:t>Investigation of the Family</a:t>
            </a:r>
          </a:p>
        </p:txBody>
      </p:sp>
      <p:sp>
        <p:nvSpPr>
          <p:cNvPr id="4" name="Rectangle 3">
            <a:extLst>
              <a:ext uri="{FF2B5EF4-FFF2-40B4-BE49-F238E27FC236}">
                <a16:creationId xmlns:a16="http://schemas.microsoft.com/office/drawing/2014/main" id="{D9E90AFD-88FC-44D8-8A3F-FCEC3BE15655}"/>
              </a:ext>
            </a:extLst>
          </p:cNvPr>
          <p:cNvSpPr/>
          <p:nvPr/>
        </p:nvSpPr>
        <p:spPr>
          <a:xfrm>
            <a:off x="284629" y="1159586"/>
            <a:ext cx="8610600" cy="584775"/>
          </a:xfrm>
          <a:prstGeom prst="rect">
            <a:avLst/>
          </a:prstGeom>
        </p:spPr>
        <p:txBody>
          <a:bodyPr wrap="square">
            <a:spAutoFit/>
          </a:bodyPr>
          <a:lstStyle/>
          <a:p>
            <a:pPr lvl="0" defTabSz="463003">
              <a:spcBef>
                <a:spcPct val="0"/>
              </a:spcBef>
            </a:pPr>
            <a:r>
              <a:rPr lang="en-US" sz="1600" b="1" dirty="0">
                <a:solidFill>
                  <a:srgbClr val="004C77"/>
                </a:solidFill>
                <a:latin typeface="Helvetica" pitchFamily="2" charset="0"/>
              </a:rPr>
              <a:t>Investigation of the Family: Cause Identified—Cascade Testing, Clinical and Genetic Investigations</a:t>
            </a:r>
            <a:endParaRPr lang="en-US" dirty="0">
              <a:solidFill>
                <a:prstClr val="black"/>
              </a:solidFill>
            </a:endParaRPr>
          </a:p>
        </p:txBody>
      </p:sp>
      <p:sp>
        <p:nvSpPr>
          <p:cNvPr id="5" name="TextBox 4">
            <a:extLst>
              <a:ext uri="{FF2B5EF4-FFF2-40B4-BE49-F238E27FC236}">
                <a16:creationId xmlns:a16="http://schemas.microsoft.com/office/drawing/2014/main" id="{AD3DF3DC-B3EA-4404-BED8-89C923914064}"/>
              </a:ext>
            </a:extLst>
          </p:cNvPr>
          <p:cNvSpPr txBox="1"/>
          <p:nvPr/>
        </p:nvSpPr>
        <p:spPr>
          <a:xfrm>
            <a:off x="198343" y="5030637"/>
            <a:ext cx="8724899" cy="1277273"/>
          </a:xfrm>
          <a:prstGeom prst="rect">
            <a:avLst/>
          </a:prstGeom>
          <a:noFill/>
        </p:spPr>
        <p:txBody>
          <a:bodyPr wrap="square" rtlCol="0">
            <a:spAutoFit/>
          </a:bodyPr>
          <a:lstStyle/>
          <a:p>
            <a:pPr algn="just">
              <a:spcAft>
                <a:spcPts val="600"/>
              </a:spcAft>
            </a:pPr>
            <a:r>
              <a:rPr lang="en-US" sz="1200" b="1" dirty="0">
                <a:latin typeface="Helvetica" panose="020B0604020202020204" pitchFamily="34" charset="0"/>
                <a:cs typeface="Helvetica" panose="020B0604020202020204" pitchFamily="34" charset="0"/>
              </a:rPr>
              <a:t>Synopsis</a:t>
            </a:r>
          </a:p>
          <a:p>
            <a:pPr algn="just">
              <a:spcAft>
                <a:spcPts val="600"/>
              </a:spcAft>
            </a:pPr>
            <a:r>
              <a:rPr lang="en-US" sz="1200" dirty="0">
                <a:latin typeface="Helvetica" panose="020B0604020202020204" pitchFamily="34" charset="0"/>
                <a:cs typeface="Helvetica" panose="020B0604020202020204" pitchFamily="34" charset="0"/>
              </a:rPr>
              <a:t>A postmortem diagnosis in a victim of sudden cardiac death (SCD) implies the possibility of avoiding sudden death in relatives. This requires an active approach to inform parents, siblings, and children of the index case and offer clinical evaluation and potential genetic testing. A multidisciplinary service should support all elements of recognizing an inherited cardiac disorder in a victim (pathologist), identifying pathogenic mutations (geneticist), clinical evaluation and surveillance of carriers of the mutation (cardiologist), and supporting the patients and relatives (psychologist).</a:t>
            </a:r>
          </a:p>
        </p:txBody>
      </p:sp>
    </p:spTree>
    <p:extLst>
      <p:ext uri="{BB962C8B-B14F-4D97-AF65-F5344CB8AC3E}">
        <p14:creationId xmlns:p14="http://schemas.microsoft.com/office/powerpoint/2010/main" val="4586613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B160C011-7D44-486F-AA4E-65CD555554A6}"/>
              </a:ext>
            </a:extLst>
          </p:cNvPr>
          <p:cNvGraphicFramePr>
            <a:graphicFrameLocks noGrp="1"/>
          </p:cNvGraphicFramePr>
          <p:nvPr>
            <p:extLst>
              <p:ext uri="{D42A27DB-BD31-4B8C-83A1-F6EECF244321}">
                <p14:modId xmlns:p14="http://schemas.microsoft.com/office/powerpoint/2010/main" val="80344427"/>
              </p:ext>
            </p:extLst>
          </p:nvPr>
        </p:nvGraphicFramePr>
        <p:xfrm>
          <a:off x="240926" y="953868"/>
          <a:ext cx="8610600" cy="4471356"/>
        </p:xfrm>
        <a:graphic>
          <a:graphicData uri="http://schemas.openxmlformats.org/drawingml/2006/table">
            <a:tbl>
              <a:tblPr firstRow="1" firstCol="1" bandRow="1"/>
              <a:tblGrid>
                <a:gridCol w="893552">
                  <a:extLst>
                    <a:ext uri="{9D8B030D-6E8A-4147-A177-3AD203B41FA5}">
                      <a16:colId xmlns:a16="http://schemas.microsoft.com/office/drawing/2014/main" val="1223233257"/>
                    </a:ext>
                  </a:extLst>
                </a:gridCol>
                <a:gridCol w="960405">
                  <a:extLst>
                    <a:ext uri="{9D8B030D-6E8A-4147-A177-3AD203B41FA5}">
                      <a16:colId xmlns:a16="http://schemas.microsoft.com/office/drawing/2014/main" val="2855402979"/>
                    </a:ext>
                  </a:extLst>
                </a:gridCol>
                <a:gridCol w="6756643">
                  <a:extLst>
                    <a:ext uri="{9D8B030D-6E8A-4147-A177-3AD203B41FA5}">
                      <a16:colId xmlns:a16="http://schemas.microsoft.com/office/drawing/2014/main" val="2295122683"/>
                    </a:ext>
                  </a:extLst>
                </a:gridCol>
              </a:tblGrid>
              <a:tr h="0">
                <a:tc gridSpan="3">
                  <a:txBody>
                    <a:bodyPr/>
                    <a:lstStyle/>
                    <a:p>
                      <a:pPr marL="0" marR="0" algn="ctr">
                        <a:lnSpc>
                          <a:spcPct val="107000"/>
                        </a:lnSpc>
                        <a:spcBef>
                          <a:spcPts val="0"/>
                        </a:spcBef>
                        <a:spcAft>
                          <a:spcPts val="800"/>
                        </a:spcAft>
                      </a:pPr>
                      <a:r>
                        <a:rPr lang="en-US" sz="1400" b="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Recommendations for investigation of the family: cause not identified—clinical and genetic investigations</a:t>
                      </a:r>
                      <a:endParaRPr lang="en-US" sz="1400" dirty="0">
                        <a:solidFill>
                          <a:schemeClr val="bg1"/>
                        </a:solidFill>
                        <a:effectLst/>
                        <a:latin typeface="Helvetica" panose="020B0604020202020204" pitchFamily="34" charset="0"/>
                        <a:ea typeface="Calibri" panose="020F0502020204030204" pitchFamily="34" charset="0"/>
                        <a:cs typeface="Helvetica" panose="020B0604020202020204" pitchFamily="34" charset="0"/>
                      </a:endParaRPr>
                    </a:p>
                  </a:txBody>
                  <a:tcPr marL="96118" marR="96118" marT="48035" marB="480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4C7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17798406"/>
                  </a:ext>
                </a:extLst>
              </a:tr>
              <a:tr h="301821">
                <a:tc>
                  <a:txBody>
                    <a:bodyPr/>
                    <a:lstStyle/>
                    <a:p>
                      <a:pPr algn="ctr"/>
                      <a:r>
                        <a:rPr lang="en-US" sz="1200" b="1" dirty="0">
                          <a:latin typeface="Helvetica" panose="020B0604020202020204" pitchFamily="34" charset="0"/>
                          <a:cs typeface="Helvetica" panose="020B0604020202020204" pitchFamily="34" charset="0"/>
                        </a:rPr>
                        <a:t>COR</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latin typeface="Helvetica" panose="020B0604020202020204" pitchFamily="34" charset="0"/>
                          <a:cs typeface="Helvetica" panose="020B0604020202020204" pitchFamily="34" charset="0"/>
                        </a:rPr>
                        <a:t>LOE</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200" b="1" dirty="0">
                          <a:effectLst/>
                          <a:latin typeface="Helvetica" panose="020B0604020202020204" pitchFamily="34" charset="0"/>
                          <a:ea typeface="Calibri" panose="020F0502020204030204" pitchFamily="34" charset="0"/>
                          <a:cs typeface="Helvetica" panose="020B0604020202020204" pitchFamily="34" charset="0"/>
                        </a:rPr>
                        <a:t>Recommendations</a:t>
                      </a:r>
                      <a:endParaRPr lang="en-US" sz="1200" dirty="0">
                        <a:effectLst/>
                        <a:latin typeface="Helvetica" panose="020B0604020202020204" pitchFamily="34" charset="0"/>
                        <a:ea typeface="Calibri" panose="020F0502020204030204" pitchFamily="34" charset="0"/>
                        <a:cs typeface="Helvetica" panose="020B0604020202020204" pitchFamily="34" charset="0"/>
                      </a:endParaRP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0265869"/>
                  </a:ext>
                </a:extLst>
              </a:tr>
              <a:tr h="533717">
                <a:tc>
                  <a:txBody>
                    <a:bodyPr/>
                    <a:lstStyle/>
                    <a:p>
                      <a:pPr algn="ctr"/>
                      <a:r>
                        <a:rPr lang="en-US" sz="1200" b="1" dirty="0">
                          <a:latin typeface="Helvetica" panose="020B0604020202020204" pitchFamily="34" charset="0"/>
                          <a:cs typeface="Helvetica" panose="020B0604020202020204" pitchFamily="34" charset="0"/>
                        </a:rPr>
                        <a:t>1</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r>
                        <a:rPr lang="en-US" sz="1200" b="1" dirty="0">
                          <a:latin typeface="Helvetica" panose="020B0604020202020204" pitchFamily="34" charset="0"/>
                          <a:cs typeface="Helvetica" panose="020B0604020202020204" pitchFamily="34" charset="0"/>
                        </a:rPr>
                        <a:t>B-NR</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342900" marR="0" lvl="0" indent="-342900" algn="just">
                        <a:lnSpc>
                          <a:spcPct val="107000"/>
                        </a:lnSpc>
                        <a:spcBef>
                          <a:spcPts val="0"/>
                        </a:spcBef>
                        <a:spcAft>
                          <a:spcPts val="0"/>
                        </a:spcAft>
                        <a:buFont typeface="+mj-lt"/>
                        <a:buAutoNum type="arabicPeriod"/>
                      </a:pPr>
                      <a:r>
                        <a:rPr lang="en-US" sz="1200" b="1" dirty="0">
                          <a:effectLst/>
                          <a:latin typeface="Helvetica" panose="020B0604020202020204" pitchFamily="34" charset="0"/>
                          <a:ea typeface="Calibri" panose="020F0502020204030204" pitchFamily="34" charset="0"/>
                          <a:cs typeface="Helvetica" panose="020B0604020202020204" pitchFamily="34" charset="0"/>
                        </a:rPr>
                        <a:t>Family screening should be advised in first-degree relatives of sudden unexplained death subjects with a negative autopsy (or with no autopsy) when the decedent’s age is &lt;45 years (and in all patients with a clear phenotype regardless of age).</a:t>
                      </a:r>
                      <a:endParaRPr lang="en-US" sz="1200" dirty="0">
                        <a:effectLst/>
                        <a:latin typeface="Helvetica" panose="020B0604020202020204" pitchFamily="34" charset="0"/>
                        <a:ea typeface="Calibri" panose="020F0502020204030204" pitchFamily="34" charset="0"/>
                        <a:cs typeface="Helvetica" panose="020B0604020202020204" pitchFamily="34" charset="0"/>
                      </a:endParaRP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4836972"/>
                  </a:ext>
                </a:extLst>
              </a:tr>
              <a:tr h="430306">
                <a:tc>
                  <a:txBody>
                    <a:bodyPr/>
                    <a:lstStyle/>
                    <a:p>
                      <a:pPr algn="ctr"/>
                      <a:r>
                        <a:rPr lang="en-US" sz="1200" b="1" dirty="0">
                          <a:latin typeface="Helvetica" panose="020B0604020202020204" pitchFamily="34" charset="0"/>
                          <a:cs typeface="Helvetica" panose="020B0604020202020204" pitchFamily="34" charset="0"/>
                        </a:rPr>
                        <a:t>1</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r>
                        <a:rPr lang="en-US" sz="1200" b="1" dirty="0">
                          <a:latin typeface="Helvetica" panose="020B0604020202020204" pitchFamily="34" charset="0"/>
                          <a:cs typeface="Helvetica" panose="020B0604020202020204" pitchFamily="34" charset="0"/>
                        </a:rPr>
                        <a:t>B-NR</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342900" marR="0" lvl="0" indent="-342900" algn="just">
                        <a:lnSpc>
                          <a:spcPct val="107000"/>
                        </a:lnSpc>
                        <a:spcBef>
                          <a:spcPts val="0"/>
                        </a:spcBef>
                        <a:spcAft>
                          <a:spcPts val="0"/>
                        </a:spcAft>
                        <a:buFont typeface="+mj-lt"/>
                        <a:buAutoNum type="arabicPeriod" startAt="2"/>
                      </a:pPr>
                      <a:r>
                        <a:rPr lang="en-US" sz="1200" b="1" dirty="0">
                          <a:effectLst/>
                          <a:latin typeface="Helvetica" panose="020B0604020202020204" pitchFamily="34" charset="0"/>
                          <a:ea typeface="Calibri" panose="020F0502020204030204" pitchFamily="34" charset="0"/>
                          <a:cs typeface="Helvetica" panose="020B0604020202020204" pitchFamily="34" charset="0"/>
                        </a:rPr>
                        <a:t>Family screening should include genetic testing and clinical evaluation when genetic testing of a proband with sudden unexplained death detects a pathogenic or likely pathogenic variant.</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1661110"/>
                  </a:ext>
                </a:extLst>
              </a:tr>
              <a:tr h="484094">
                <a:tc>
                  <a:txBody>
                    <a:bodyPr/>
                    <a:lstStyle/>
                    <a:p>
                      <a:pPr algn="ctr"/>
                      <a:r>
                        <a:rPr lang="en-US" sz="1200" b="1" dirty="0">
                          <a:latin typeface="Helvetica" panose="020B0604020202020204" pitchFamily="34" charset="0"/>
                          <a:cs typeface="Helvetica" panose="020B0604020202020204" pitchFamily="34" charset="0"/>
                        </a:rPr>
                        <a:t>2a</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algn="ctr"/>
                      <a:r>
                        <a:rPr lang="en-US" sz="1200" b="1" dirty="0">
                          <a:latin typeface="Helvetica" panose="020B0604020202020204" pitchFamily="34" charset="0"/>
                          <a:cs typeface="Helvetica" panose="020B0604020202020204" pitchFamily="34" charset="0"/>
                        </a:rPr>
                        <a:t>B-NR</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342900" marR="0" lvl="0" indent="-342900" algn="just">
                        <a:lnSpc>
                          <a:spcPct val="107000"/>
                        </a:lnSpc>
                        <a:spcBef>
                          <a:spcPts val="0"/>
                        </a:spcBef>
                        <a:spcAft>
                          <a:spcPts val="0"/>
                        </a:spcAft>
                        <a:buFont typeface="+mj-lt"/>
                        <a:buAutoNum type="arabicPeriod" startAt="3"/>
                      </a:pPr>
                      <a:r>
                        <a:rPr lang="en-US" sz="1200" b="1" dirty="0">
                          <a:effectLst/>
                          <a:latin typeface="Helvetica" panose="020B0604020202020204" pitchFamily="34" charset="0"/>
                          <a:ea typeface="Calibri" panose="020F0502020204030204" pitchFamily="34" charset="0"/>
                          <a:cs typeface="Helvetica" panose="020B0604020202020204" pitchFamily="34" charset="0"/>
                        </a:rPr>
                        <a:t>It is reasonable to take a medical history and perform physical examination, standard and high precordial lead ECG, echocardiography, and exercise testing in first-degree relatives of sudden unexplained death subjects.</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080774"/>
                  </a:ext>
                </a:extLst>
              </a:tr>
              <a:tr h="180435">
                <a:tc>
                  <a:txBody>
                    <a:bodyPr/>
                    <a:lstStyle/>
                    <a:p>
                      <a:pPr algn="ctr"/>
                      <a:r>
                        <a:rPr lang="en-US" sz="1200" b="1" dirty="0">
                          <a:latin typeface="Helvetica" panose="020B0604020202020204" pitchFamily="34" charset="0"/>
                          <a:cs typeface="Helvetica" panose="020B0604020202020204" pitchFamily="34" charset="0"/>
                        </a:rPr>
                        <a:t>2b</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r>
                        <a:rPr lang="en-US" sz="1200" b="1" dirty="0">
                          <a:latin typeface="Helvetica" panose="020B0604020202020204" pitchFamily="34" charset="0"/>
                          <a:cs typeface="Helvetica" panose="020B0604020202020204" pitchFamily="34" charset="0"/>
                        </a:rPr>
                        <a:t>C-LD</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342900" marR="0" lvl="0" indent="-342900" algn="just">
                        <a:lnSpc>
                          <a:spcPct val="107000"/>
                        </a:lnSpc>
                        <a:spcBef>
                          <a:spcPts val="0"/>
                        </a:spcBef>
                        <a:spcAft>
                          <a:spcPts val="0"/>
                        </a:spcAft>
                        <a:buFont typeface="+mj-lt"/>
                        <a:buAutoNum type="arabicPeriod" startAt="4"/>
                      </a:pPr>
                      <a:r>
                        <a:rPr lang="en-US" sz="1200" b="1" dirty="0">
                          <a:effectLst/>
                          <a:latin typeface="Helvetica" panose="020B0604020202020204" pitchFamily="34" charset="0"/>
                          <a:ea typeface="Calibri" panose="020F0502020204030204" pitchFamily="34" charset="0"/>
                          <a:cs typeface="Helvetica" panose="020B0604020202020204" pitchFamily="34" charset="0"/>
                        </a:rPr>
                        <a:t>Depending on the results of other investigations (ECGs, echocardiography, and exercise testing), it may be reasonable to perform ambulatory cardiac rhythm monitoring and cardiac magnetic resonance imaging in first-degree relatives of sudden unexplained death subjects.</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0962805"/>
                  </a:ext>
                </a:extLst>
              </a:tr>
              <a:tr h="180435">
                <a:tc>
                  <a:txBody>
                    <a:bodyPr/>
                    <a:lstStyle/>
                    <a:p>
                      <a:pPr algn="ctr"/>
                      <a:r>
                        <a:rPr lang="en-US" sz="1200" b="1" dirty="0">
                          <a:latin typeface="Helvetica" panose="020B0604020202020204" pitchFamily="34" charset="0"/>
                          <a:cs typeface="Helvetica" panose="020B0604020202020204" pitchFamily="34" charset="0"/>
                        </a:rPr>
                        <a:t>2a</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algn="ctr"/>
                      <a:r>
                        <a:rPr lang="en-US" sz="1200" b="1" dirty="0">
                          <a:latin typeface="Helvetica" panose="020B0604020202020204" pitchFamily="34" charset="0"/>
                          <a:cs typeface="Helvetica" panose="020B0604020202020204" pitchFamily="34" charset="0"/>
                        </a:rPr>
                        <a:t>B-NR</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342900" marR="0" lvl="0" indent="-342900" algn="just">
                        <a:lnSpc>
                          <a:spcPct val="107000"/>
                        </a:lnSpc>
                        <a:spcBef>
                          <a:spcPts val="0"/>
                        </a:spcBef>
                        <a:spcAft>
                          <a:spcPts val="0"/>
                        </a:spcAft>
                        <a:buFont typeface="+mj-lt"/>
                        <a:buAutoNum type="arabicPeriod" startAt="5"/>
                      </a:pPr>
                      <a:r>
                        <a:rPr lang="en-US" sz="1200" b="1" dirty="0">
                          <a:effectLst/>
                          <a:latin typeface="Helvetica" panose="020B0604020202020204" pitchFamily="34" charset="0"/>
                          <a:ea typeface="Calibri" panose="020F0502020204030204" pitchFamily="34" charset="0"/>
                          <a:cs typeface="Helvetica" panose="020B0604020202020204" pitchFamily="34" charset="0"/>
                        </a:rPr>
                        <a:t>It is reasonable to screen select </a:t>
                      </a:r>
                      <a:r>
                        <a:rPr lang="en-US" sz="1200" b="1" dirty="0" err="1">
                          <a:effectLst/>
                          <a:latin typeface="Helvetica" panose="020B0604020202020204" pitchFamily="34" charset="0"/>
                          <a:ea typeface="Calibri" panose="020F0502020204030204" pitchFamily="34" charset="0"/>
                          <a:cs typeface="Helvetica" panose="020B0604020202020204" pitchFamily="34" charset="0"/>
                        </a:rPr>
                        <a:t>postpubertal</a:t>
                      </a:r>
                      <a:r>
                        <a:rPr lang="en-US" sz="1200" b="1" dirty="0">
                          <a:effectLst/>
                          <a:latin typeface="Helvetica" panose="020B0604020202020204" pitchFamily="34" charset="0"/>
                          <a:ea typeface="Calibri" panose="020F0502020204030204" pitchFamily="34" charset="0"/>
                          <a:cs typeface="Helvetica" panose="020B0604020202020204" pitchFamily="34" charset="0"/>
                        </a:rPr>
                        <a:t> family members of sudden unexplained death subjects with pharmacological testing including sodium channel blocker when baseline testing or proband findings increase suspicion of the target diagnosis.</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7778627"/>
                  </a:ext>
                </a:extLst>
              </a:tr>
              <a:tr h="180435">
                <a:tc>
                  <a:txBody>
                    <a:bodyPr/>
                    <a:lstStyle/>
                    <a:p>
                      <a:pPr algn="ctr"/>
                      <a:r>
                        <a:rPr lang="en-US" sz="1200" b="1" dirty="0">
                          <a:latin typeface="Helvetica" panose="020B0604020202020204" pitchFamily="34" charset="0"/>
                          <a:cs typeface="Helvetica" panose="020B0604020202020204" pitchFamily="34" charset="0"/>
                        </a:rPr>
                        <a:t>2b</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r>
                        <a:rPr lang="en-US" sz="1200" b="1" dirty="0">
                          <a:latin typeface="Helvetica" panose="020B0604020202020204" pitchFamily="34" charset="0"/>
                          <a:cs typeface="Helvetica" panose="020B0604020202020204" pitchFamily="34" charset="0"/>
                        </a:rPr>
                        <a:t>B-NR</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342900" marR="0" lvl="0" indent="-342900" algn="just">
                        <a:lnSpc>
                          <a:spcPct val="107000"/>
                        </a:lnSpc>
                        <a:spcBef>
                          <a:spcPts val="0"/>
                        </a:spcBef>
                        <a:spcAft>
                          <a:spcPts val="0"/>
                        </a:spcAft>
                        <a:buFont typeface="+mj-lt"/>
                        <a:buAutoNum type="arabicPeriod" startAt="6"/>
                      </a:pPr>
                      <a:r>
                        <a:rPr lang="en-US" sz="1200" b="1" dirty="0">
                          <a:effectLst/>
                          <a:latin typeface="Helvetica" panose="020B0604020202020204" pitchFamily="34" charset="0"/>
                          <a:ea typeface="Calibri" panose="020F0502020204030204" pitchFamily="34" charset="0"/>
                          <a:cs typeface="Helvetica" panose="020B0604020202020204" pitchFamily="34" charset="0"/>
                        </a:rPr>
                        <a:t>It may be reasonable to screen first-degree relatives of sudden unexplained death subjects with pharmacological testing including epinephrine challenge (if exercise testing is impractical) and sodium channel blockade.</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8300747"/>
                  </a:ext>
                </a:extLst>
              </a:tr>
            </a:tbl>
          </a:graphicData>
        </a:graphic>
      </p:graphicFrame>
      <p:sp>
        <p:nvSpPr>
          <p:cNvPr id="10" name="Text Placeholder 9">
            <a:extLst>
              <a:ext uri="{FF2B5EF4-FFF2-40B4-BE49-F238E27FC236}">
                <a16:creationId xmlns:a16="http://schemas.microsoft.com/office/drawing/2014/main" id="{59EC4A81-CC73-48B4-B07B-C60554DD0731}"/>
              </a:ext>
            </a:extLst>
          </p:cNvPr>
          <p:cNvSpPr>
            <a:spLocks noGrp="1"/>
          </p:cNvSpPr>
          <p:nvPr>
            <p:ph type="body" sz="quarter" idx="11"/>
          </p:nvPr>
        </p:nvSpPr>
        <p:spPr>
          <a:xfrm>
            <a:off x="209550" y="-44785"/>
            <a:ext cx="8724900" cy="646331"/>
          </a:xfrm>
        </p:spPr>
        <p:txBody>
          <a:bodyPr/>
          <a:lstStyle/>
          <a:p>
            <a:pPr algn="ctr"/>
            <a:r>
              <a:rPr lang="en-US" sz="3600" dirty="0"/>
              <a:t>Investigation of the Family</a:t>
            </a:r>
          </a:p>
        </p:txBody>
      </p:sp>
      <p:sp>
        <p:nvSpPr>
          <p:cNvPr id="4" name="Rectangle 3">
            <a:extLst>
              <a:ext uri="{FF2B5EF4-FFF2-40B4-BE49-F238E27FC236}">
                <a16:creationId xmlns:a16="http://schemas.microsoft.com/office/drawing/2014/main" id="{D9E90AFD-88FC-44D8-8A3F-FCEC3BE15655}"/>
              </a:ext>
            </a:extLst>
          </p:cNvPr>
          <p:cNvSpPr/>
          <p:nvPr/>
        </p:nvSpPr>
        <p:spPr>
          <a:xfrm>
            <a:off x="209550" y="608430"/>
            <a:ext cx="8610600" cy="338554"/>
          </a:xfrm>
          <a:prstGeom prst="rect">
            <a:avLst/>
          </a:prstGeom>
        </p:spPr>
        <p:txBody>
          <a:bodyPr wrap="square">
            <a:spAutoFit/>
          </a:bodyPr>
          <a:lstStyle/>
          <a:p>
            <a:pPr lvl="0" defTabSz="463003">
              <a:spcBef>
                <a:spcPct val="0"/>
              </a:spcBef>
            </a:pPr>
            <a:r>
              <a:rPr lang="en-US" sz="1600" b="1" dirty="0">
                <a:solidFill>
                  <a:srgbClr val="004C77"/>
                </a:solidFill>
                <a:latin typeface="Helvetica" pitchFamily="2" charset="0"/>
              </a:rPr>
              <a:t>Investigation of the Family: Cause Not Identified—Clinical and Genetic Investigations</a:t>
            </a:r>
            <a:endParaRPr lang="en-US" dirty="0">
              <a:solidFill>
                <a:prstClr val="black"/>
              </a:solidFill>
            </a:endParaRPr>
          </a:p>
        </p:txBody>
      </p:sp>
      <p:sp>
        <p:nvSpPr>
          <p:cNvPr id="5" name="TextBox 4">
            <a:extLst>
              <a:ext uri="{FF2B5EF4-FFF2-40B4-BE49-F238E27FC236}">
                <a16:creationId xmlns:a16="http://schemas.microsoft.com/office/drawing/2014/main" id="{73CCED84-6D16-41EC-B4BC-C2B18F26BEC8}"/>
              </a:ext>
            </a:extLst>
          </p:cNvPr>
          <p:cNvSpPr txBox="1"/>
          <p:nvPr/>
        </p:nvSpPr>
        <p:spPr>
          <a:xfrm>
            <a:off x="183776" y="5432108"/>
            <a:ext cx="8724899" cy="1031051"/>
          </a:xfrm>
          <a:prstGeom prst="rect">
            <a:avLst/>
          </a:prstGeom>
          <a:noFill/>
        </p:spPr>
        <p:txBody>
          <a:bodyPr wrap="square" rtlCol="0">
            <a:spAutoFit/>
          </a:bodyPr>
          <a:lstStyle/>
          <a:p>
            <a:pPr algn="just">
              <a:spcAft>
                <a:spcPts val="300"/>
              </a:spcAft>
            </a:pPr>
            <a:r>
              <a:rPr lang="en-US" sz="1200" b="1" dirty="0">
                <a:latin typeface="Helvetica" panose="020B0604020202020204" pitchFamily="34" charset="0"/>
                <a:cs typeface="Helvetica" panose="020B0604020202020204" pitchFamily="34" charset="0"/>
              </a:rPr>
              <a:t>Synopsis</a:t>
            </a:r>
          </a:p>
          <a:p>
            <a:pPr algn="just">
              <a:spcAft>
                <a:spcPts val="600"/>
              </a:spcAft>
            </a:pPr>
            <a:r>
              <a:rPr lang="en-US" sz="1100" dirty="0">
                <a:latin typeface="Helvetica" panose="020B0604020202020204" pitchFamily="34" charset="0"/>
                <a:cs typeface="Helvetica" panose="020B0604020202020204" pitchFamily="34" charset="0"/>
              </a:rPr>
              <a:t>Screening of first-degree relatives of the sudden cardiac death victim is informed by findings from the forensic investigation. Though the yield of genetic testing is relatively low, results should be applied to all first-degree relatives in conjunction with clinical assessment. In the absence of genetic results, screening tests should include a medical history, standard and high precordial lead ECG, 24-hour ambulatory monitoring, echocardiography, and exercise test, with select use of pharmacological provocation and advanced imaging.</a:t>
            </a:r>
          </a:p>
        </p:txBody>
      </p:sp>
    </p:spTree>
    <p:extLst>
      <p:ext uri="{BB962C8B-B14F-4D97-AF65-F5344CB8AC3E}">
        <p14:creationId xmlns:p14="http://schemas.microsoft.com/office/powerpoint/2010/main" val="12465682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9EC4A81-CC73-48B4-B07B-C60554DD0731}"/>
              </a:ext>
            </a:extLst>
          </p:cNvPr>
          <p:cNvSpPr>
            <a:spLocks noGrp="1"/>
          </p:cNvSpPr>
          <p:nvPr>
            <p:ph type="body" sz="quarter" idx="11"/>
          </p:nvPr>
        </p:nvSpPr>
        <p:spPr>
          <a:xfrm>
            <a:off x="209550" y="-4482"/>
            <a:ext cx="8724900" cy="533286"/>
          </a:xfrm>
        </p:spPr>
        <p:txBody>
          <a:bodyPr/>
          <a:lstStyle/>
          <a:p>
            <a:pPr algn="ctr"/>
            <a:r>
              <a:rPr lang="en-US" sz="3600" dirty="0"/>
              <a:t>Investigation of the Family</a:t>
            </a:r>
          </a:p>
        </p:txBody>
      </p:sp>
      <p:pic>
        <p:nvPicPr>
          <p:cNvPr id="3" name="Picture 2" descr="Diagram, text&#10;&#10;Description automatically generated">
            <a:extLst>
              <a:ext uri="{FF2B5EF4-FFF2-40B4-BE49-F238E27FC236}">
                <a16:creationId xmlns:a16="http://schemas.microsoft.com/office/drawing/2014/main" id="{EEE842B5-92E0-46D1-8E34-0F8AD3C2A2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609486"/>
            <a:ext cx="7400553" cy="5639028"/>
          </a:xfrm>
          <a:prstGeom prst="rect">
            <a:avLst/>
          </a:prstGeom>
        </p:spPr>
      </p:pic>
      <p:sp>
        <p:nvSpPr>
          <p:cNvPr id="7" name="TextBox 6">
            <a:extLst>
              <a:ext uri="{FF2B5EF4-FFF2-40B4-BE49-F238E27FC236}">
                <a16:creationId xmlns:a16="http://schemas.microsoft.com/office/drawing/2014/main" id="{5CA8CE21-3DF1-4C58-9034-E70797FFC909}"/>
              </a:ext>
            </a:extLst>
          </p:cNvPr>
          <p:cNvSpPr txBox="1"/>
          <p:nvPr/>
        </p:nvSpPr>
        <p:spPr>
          <a:xfrm>
            <a:off x="187138" y="5105400"/>
            <a:ext cx="3859306" cy="1323439"/>
          </a:xfrm>
          <a:prstGeom prst="rect">
            <a:avLst/>
          </a:prstGeom>
          <a:noFill/>
        </p:spPr>
        <p:txBody>
          <a:bodyPr wrap="square" rtlCol="0">
            <a:spAutoFit/>
          </a:bodyPr>
          <a:lstStyle/>
          <a:p>
            <a:pPr lvl="0" defTabSz="463003">
              <a:spcBef>
                <a:spcPct val="0"/>
              </a:spcBef>
            </a:pPr>
            <a:r>
              <a:rPr lang="en-US" sz="1200" b="1" dirty="0">
                <a:solidFill>
                  <a:srgbClr val="004C77"/>
                </a:solidFill>
                <a:latin typeface="Helvetica" pitchFamily="2" charset="0"/>
              </a:rPr>
              <a:t>Investigation of the family affected by sudden cardiac arrest and/or sudden unexplained death when cause is identified or not identified. </a:t>
            </a:r>
          </a:p>
          <a:p>
            <a:pPr lvl="0" defTabSz="463003">
              <a:spcBef>
                <a:spcPct val="0"/>
              </a:spcBef>
            </a:pPr>
            <a:r>
              <a:rPr lang="en-US" sz="1100" b="1" dirty="0">
                <a:solidFill>
                  <a:srgbClr val="004C77"/>
                </a:solidFill>
                <a:latin typeface="Helvetica" pitchFamily="2" charset="0"/>
              </a:rPr>
              <a:t>CMR = cardiac magnetic resonance imaging; ECG = electrocardiogram; SCA = sudden cardiac arrest; SCD = sudden cardiac death; SUD = sudden unexplained death.</a:t>
            </a:r>
            <a:endParaRPr lang="en-US" sz="1100" dirty="0"/>
          </a:p>
        </p:txBody>
      </p:sp>
    </p:spTree>
    <p:extLst>
      <p:ext uri="{BB962C8B-B14F-4D97-AF65-F5344CB8AC3E}">
        <p14:creationId xmlns:p14="http://schemas.microsoft.com/office/powerpoint/2010/main" val="2641277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9E69815-1B85-4BF6-8213-CE71F86BDA60}"/>
              </a:ext>
            </a:extLst>
          </p:cNvPr>
          <p:cNvSpPr>
            <a:spLocks noGrp="1"/>
          </p:cNvSpPr>
          <p:nvPr>
            <p:ph type="body" sz="quarter" idx="11"/>
          </p:nvPr>
        </p:nvSpPr>
        <p:spPr>
          <a:xfrm>
            <a:off x="609600" y="76200"/>
            <a:ext cx="8305800" cy="555812"/>
          </a:xfrm>
        </p:spPr>
        <p:txBody>
          <a:bodyPr/>
          <a:lstStyle/>
          <a:p>
            <a:pPr algn="just"/>
            <a:r>
              <a:rPr lang="en-US" sz="1600" dirty="0"/>
              <a:t>Applying Class of Recommendation and Level of Evidence to Clinical Strategies, Interventions, Treatments, or Diagnostic Testing in Patient Care* </a:t>
            </a:r>
          </a:p>
        </p:txBody>
      </p:sp>
      <p:sp>
        <p:nvSpPr>
          <p:cNvPr id="2" name="Rectangle 1">
            <a:extLst>
              <a:ext uri="{FF2B5EF4-FFF2-40B4-BE49-F238E27FC236}">
                <a16:creationId xmlns:a16="http://schemas.microsoft.com/office/drawing/2014/main" id="{68B68B7D-DEAE-4427-B696-8E9B6752B13B}"/>
              </a:ext>
            </a:extLst>
          </p:cNvPr>
          <p:cNvSpPr/>
          <p:nvPr/>
        </p:nvSpPr>
        <p:spPr>
          <a:xfrm>
            <a:off x="762000" y="1981200"/>
            <a:ext cx="4572000" cy="369332"/>
          </a:xfrm>
          <a:prstGeom prst="rect">
            <a:avLst/>
          </a:prstGeom>
        </p:spPr>
        <p:txBody>
          <a:bodyPr>
            <a:spAutoFit/>
          </a:bodyPr>
          <a:lstStyle/>
          <a:p>
            <a:pPr algn="ctr">
              <a:defRPr/>
            </a:pPr>
            <a:endParaRPr lang="en-US" dirty="0"/>
          </a:p>
        </p:txBody>
      </p:sp>
      <p:pic>
        <p:nvPicPr>
          <p:cNvPr id="5" name="Picture 4" descr="A screenshot of a cell phone&#10;&#10;Description automatically generated">
            <a:extLst>
              <a:ext uri="{FF2B5EF4-FFF2-40B4-BE49-F238E27FC236}">
                <a16:creationId xmlns:a16="http://schemas.microsoft.com/office/drawing/2014/main" id="{ACFFA905-449C-4717-9412-BDDB63280AA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777" b="25555"/>
          <a:stretch/>
        </p:blipFill>
        <p:spPr>
          <a:xfrm>
            <a:off x="1371600" y="667871"/>
            <a:ext cx="6400800" cy="5522258"/>
          </a:xfrm>
          <a:prstGeom prst="rect">
            <a:avLst/>
          </a:prstGeom>
        </p:spPr>
      </p:pic>
      <p:sp>
        <p:nvSpPr>
          <p:cNvPr id="6" name="TextBox 5">
            <a:extLst>
              <a:ext uri="{FF2B5EF4-FFF2-40B4-BE49-F238E27FC236}">
                <a16:creationId xmlns:a16="http://schemas.microsoft.com/office/drawing/2014/main" id="{217B1134-0D91-4752-A0A6-6FA22B6850AB}"/>
              </a:ext>
            </a:extLst>
          </p:cNvPr>
          <p:cNvSpPr txBox="1"/>
          <p:nvPr/>
        </p:nvSpPr>
        <p:spPr>
          <a:xfrm>
            <a:off x="1371600" y="6102877"/>
            <a:ext cx="7162800" cy="246221"/>
          </a:xfrm>
          <a:prstGeom prst="rect">
            <a:avLst/>
          </a:prstGeom>
          <a:noFill/>
        </p:spPr>
        <p:txBody>
          <a:bodyPr wrap="square" rtlCol="0">
            <a:spAutoFit/>
          </a:bodyPr>
          <a:lstStyle/>
          <a:p>
            <a:r>
              <a:rPr lang="en-US" sz="1000" dirty="0"/>
              <a:t>Reproduced with permission of the American College of Cardiology (ACC) and the American Heart Association (AHA).</a:t>
            </a:r>
          </a:p>
        </p:txBody>
      </p:sp>
    </p:spTree>
    <p:extLst>
      <p:ext uri="{BB962C8B-B14F-4D97-AF65-F5344CB8AC3E}">
        <p14:creationId xmlns:p14="http://schemas.microsoft.com/office/powerpoint/2010/main" val="3679968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B4347F-2115-4825-8133-8C1C2DEE86C9}"/>
              </a:ext>
            </a:extLst>
          </p:cNvPr>
          <p:cNvSpPr>
            <a:spLocks noGrp="1"/>
          </p:cNvSpPr>
          <p:nvPr>
            <p:ph type="body" sz="quarter" idx="11"/>
          </p:nvPr>
        </p:nvSpPr>
        <p:spPr>
          <a:xfrm>
            <a:off x="324971" y="304800"/>
            <a:ext cx="8403110" cy="646331"/>
          </a:xfrm>
        </p:spPr>
        <p:txBody>
          <a:bodyPr/>
          <a:lstStyle/>
          <a:p>
            <a:pPr algn="ctr"/>
            <a:r>
              <a:rPr lang="en-US" sz="3600" dirty="0"/>
              <a:t>Top 10 Take-Home Messages</a:t>
            </a:r>
          </a:p>
        </p:txBody>
      </p:sp>
      <p:sp>
        <p:nvSpPr>
          <p:cNvPr id="3" name="Text Placeholder 2">
            <a:extLst>
              <a:ext uri="{FF2B5EF4-FFF2-40B4-BE49-F238E27FC236}">
                <a16:creationId xmlns:a16="http://schemas.microsoft.com/office/drawing/2014/main" id="{CE6A6303-94E3-4CCB-88E7-F161642B5C4B}"/>
              </a:ext>
            </a:extLst>
          </p:cNvPr>
          <p:cNvSpPr>
            <a:spLocks noGrp="1"/>
          </p:cNvSpPr>
          <p:nvPr>
            <p:ph type="body" sz="quarter" idx="12"/>
          </p:nvPr>
        </p:nvSpPr>
        <p:spPr>
          <a:xfrm>
            <a:off x="370445" y="951131"/>
            <a:ext cx="8403110" cy="5301751"/>
          </a:xfrm>
          <a:solidFill>
            <a:schemeClr val="tx2">
              <a:lumMod val="20000"/>
              <a:lumOff val="80000"/>
            </a:schemeClr>
          </a:solidFill>
        </p:spPr>
        <p:txBody>
          <a:bodyPr/>
          <a:lstStyle/>
          <a:p>
            <a:pPr marL="342900" indent="-342900" algn="just">
              <a:spcAft>
                <a:spcPts val="1200"/>
              </a:spcAft>
              <a:buFont typeface="+mj-lt"/>
              <a:buAutoNum type="arabicPeriod"/>
            </a:pPr>
            <a:r>
              <a:rPr lang="en-US" sz="1400" dirty="0">
                <a:solidFill>
                  <a:schemeClr val="tx1">
                    <a:lumMod val="75000"/>
                    <a:lumOff val="25000"/>
                  </a:schemeClr>
                </a:solidFill>
              </a:rPr>
              <a:t>Sudden cardiac death (SCD) is an important public health issue and warrants further study to better quantify its occurrence, its impact on society, and the opportunities for improving outcomes through public education and provision of automated external defibrillators and cardiopulmonary resuscitation (CPR) training.</a:t>
            </a:r>
          </a:p>
          <a:p>
            <a:pPr marL="342900" indent="-342900" algn="just">
              <a:spcAft>
                <a:spcPts val="1200"/>
              </a:spcAft>
              <a:buFont typeface="+mj-lt"/>
              <a:buAutoNum type="arabicPeriod"/>
            </a:pPr>
            <a:r>
              <a:rPr lang="en-US" sz="1400" dirty="0">
                <a:solidFill>
                  <a:schemeClr val="tx1">
                    <a:lumMod val="75000"/>
                    <a:lumOff val="25000"/>
                  </a:schemeClr>
                </a:solidFill>
              </a:rPr>
              <a:t>For survivors of sudden cardiac arrest (SCA), victims of sudden unexplained death (SUD), and their relatives, a multidisciplinary team is central to thorough investigation, so as to maximize the opportunity to make a diagnosis. Where there has been an SCD or resuscitated SCA and a genetic cause is suspected, genetic testing and counseling is essential for families, to ensure that risks, benefits, results, and the clinical significance of genetic testing can be discussed.</a:t>
            </a:r>
          </a:p>
          <a:p>
            <a:pPr marL="342900" indent="-342900" algn="just">
              <a:spcAft>
                <a:spcPts val="1200"/>
              </a:spcAft>
              <a:buFont typeface="+mj-lt"/>
              <a:buAutoNum type="arabicPeriod"/>
            </a:pPr>
            <a:r>
              <a:rPr lang="en-US" sz="1400" dirty="0">
                <a:solidFill>
                  <a:schemeClr val="tx1">
                    <a:lumMod val="75000"/>
                    <a:lumOff val="25000"/>
                  </a:schemeClr>
                </a:solidFill>
              </a:rPr>
              <a:t>The psychological care of families affected by SUD and survivors of SCA (and their families) should run in parallel with the investigation process. Assessment by professionals trained in psychological care should be offered, as well as grief counseling and peer support, where appropriate.</a:t>
            </a:r>
          </a:p>
          <a:p>
            <a:pPr marL="342900" indent="-342900" algn="just">
              <a:spcAft>
                <a:spcPts val="600"/>
              </a:spcAft>
              <a:buFont typeface="+mj-lt"/>
              <a:buAutoNum type="arabicPeriod"/>
            </a:pPr>
            <a:r>
              <a:rPr lang="en-US" sz="1400" dirty="0">
                <a:solidFill>
                  <a:schemeClr val="tx1">
                    <a:lumMod val="75000"/>
                    <a:lumOff val="25000"/>
                  </a:schemeClr>
                </a:solidFill>
              </a:rPr>
              <a:t>For the investigation of SUD, a detailed personal and family history is essential, with attention to sentinel symptoms during life such as syncope or seizures, witness accounts, premorbid investigations, and inspection of any cardiac rhythm monitoring around the time of death. </a:t>
            </a:r>
          </a:p>
          <a:p>
            <a:pPr marL="342900" indent="-342900" algn="just">
              <a:spcAft>
                <a:spcPts val="600"/>
              </a:spcAft>
              <a:buFont typeface="+mj-lt"/>
              <a:buAutoNum type="arabicPeriod"/>
            </a:pPr>
            <a:r>
              <a:rPr lang="en-US" sz="1400" dirty="0">
                <a:solidFill>
                  <a:schemeClr val="tx1">
                    <a:lumMod val="75000"/>
                    <a:lumOff val="25000"/>
                  </a:schemeClr>
                </a:solidFill>
              </a:rPr>
              <a:t>A comprehensive autopsy is an essential part of the investigation of SUD and should include collection and storage of tissue suitable for genetic analysis. When the autopsy suggests a possible genetic cause, or no cause and the heart is normal, referral to a multidisciplinary team for further investigation is indicated.</a:t>
            </a:r>
          </a:p>
          <a:p>
            <a:pPr marL="342900" indent="-342900" algn="just">
              <a:buFont typeface="+mj-lt"/>
              <a:buAutoNum type="arabicPeriod"/>
            </a:pPr>
            <a:endParaRPr lang="en-US" sz="1000" dirty="0">
              <a:solidFill>
                <a:schemeClr val="tx1">
                  <a:lumMod val="75000"/>
                  <a:lumOff val="25000"/>
                </a:schemeClr>
              </a:solidFill>
            </a:endParaRPr>
          </a:p>
          <a:p>
            <a:pPr marL="342900" indent="-342900" algn="just">
              <a:buFont typeface="+mj-lt"/>
              <a:buAutoNum type="arabicPeriod"/>
            </a:pPr>
            <a:endParaRPr lang="en-US" sz="1000" dirty="0">
              <a:solidFill>
                <a:schemeClr val="tx1">
                  <a:lumMod val="75000"/>
                  <a:lumOff val="25000"/>
                </a:schemeClr>
              </a:solidFill>
            </a:endParaRPr>
          </a:p>
        </p:txBody>
      </p:sp>
    </p:spTree>
    <p:extLst>
      <p:ext uri="{BB962C8B-B14F-4D97-AF65-F5344CB8AC3E}">
        <p14:creationId xmlns:p14="http://schemas.microsoft.com/office/powerpoint/2010/main" val="1994103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B4347F-2115-4825-8133-8C1C2DEE86C9}"/>
              </a:ext>
            </a:extLst>
          </p:cNvPr>
          <p:cNvSpPr>
            <a:spLocks noGrp="1"/>
          </p:cNvSpPr>
          <p:nvPr>
            <p:ph type="body" sz="quarter" idx="11"/>
          </p:nvPr>
        </p:nvSpPr>
        <p:spPr>
          <a:xfrm>
            <a:off x="370445" y="210234"/>
            <a:ext cx="8403110" cy="646331"/>
          </a:xfrm>
        </p:spPr>
        <p:txBody>
          <a:bodyPr/>
          <a:lstStyle/>
          <a:p>
            <a:pPr algn="ctr"/>
            <a:r>
              <a:rPr lang="en-US" sz="3600" dirty="0"/>
              <a:t>Top 10 Take-Home Messages</a:t>
            </a:r>
          </a:p>
        </p:txBody>
      </p:sp>
      <p:sp>
        <p:nvSpPr>
          <p:cNvPr id="3" name="Text Placeholder 2">
            <a:extLst>
              <a:ext uri="{FF2B5EF4-FFF2-40B4-BE49-F238E27FC236}">
                <a16:creationId xmlns:a16="http://schemas.microsoft.com/office/drawing/2014/main" id="{CE6A6303-94E3-4CCB-88E7-F161642B5C4B}"/>
              </a:ext>
            </a:extLst>
          </p:cNvPr>
          <p:cNvSpPr>
            <a:spLocks noGrp="1"/>
          </p:cNvSpPr>
          <p:nvPr>
            <p:ph type="body" sz="quarter" idx="12"/>
          </p:nvPr>
        </p:nvSpPr>
        <p:spPr>
          <a:xfrm>
            <a:off x="370445" y="838200"/>
            <a:ext cx="8403110" cy="5486400"/>
          </a:xfrm>
          <a:solidFill>
            <a:schemeClr val="tx2">
              <a:lumMod val="20000"/>
              <a:lumOff val="80000"/>
            </a:schemeClr>
          </a:solidFill>
        </p:spPr>
        <p:txBody>
          <a:bodyPr/>
          <a:lstStyle/>
          <a:p>
            <a:pPr marL="342900" indent="-342900" algn="just">
              <a:spcAft>
                <a:spcPts val="600"/>
              </a:spcAft>
              <a:buFont typeface="+mj-lt"/>
              <a:buAutoNum type="arabicPeriod" startAt="6"/>
            </a:pPr>
            <a:r>
              <a:rPr lang="en-US" sz="1400" spc="-20" dirty="0">
                <a:solidFill>
                  <a:schemeClr val="tx1">
                    <a:lumMod val="75000"/>
                    <a:lumOff val="25000"/>
                  </a:schemeClr>
                </a:solidFill>
              </a:rPr>
              <a:t>For victims of SCD or survivors of cardiac arrest where the phenotype is known, genetic testing of the proband focused on likely candidate genes, along with clinical evaluation of family members, aids in identifying family members with, or at risk of developing, the same condition.</a:t>
            </a:r>
          </a:p>
          <a:p>
            <a:pPr marL="342900" indent="-342900" algn="just">
              <a:spcAft>
                <a:spcPts val="600"/>
              </a:spcAft>
              <a:buFont typeface="+mj-lt"/>
              <a:buAutoNum type="arabicPeriod" startAt="6"/>
            </a:pPr>
            <a:r>
              <a:rPr lang="en-US" sz="1400" dirty="0">
                <a:solidFill>
                  <a:schemeClr val="tx1">
                    <a:lumMod val="75000"/>
                    <a:lumOff val="25000"/>
                  </a:schemeClr>
                </a:solidFill>
              </a:rPr>
              <a:t>For victims of SCD or survivors of cardiac arrest where the phenotype is not known, arrhythmia syndrome–focused genetic testing may help arrive at a secure diagnosis, whereas wider testing without careful consideration of the implications of indeterminate results by experienced clinicians may only serve to add uncertainty and lead to misinterpretation of results.</a:t>
            </a:r>
          </a:p>
          <a:p>
            <a:pPr marL="342900" indent="-342900" algn="just">
              <a:spcAft>
                <a:spcPts val="600"/>
              </a:spcAft>
              <a:buFont typeface="+mj-lt"/>
              <a:buAutoNum type="arabicPeriod" startAt="6"/>
            </a:pPr>
            <a:r>
              <a:rPr lang="en-US" sz="1400" dirty="0">
                <a:solidFill>
                  <a:schemeClr val="tx1">
                    <a:lumMod val="75000"/>
                    <a:lumOff val="25000"/>
                  </a:schemeClr>
                </a:solidFill>
              </a:rPr>
              <a:t>For the investigation of SCA survivors, essential inquiry includes detailed personal and family history, witness accounts, physical examination, multiple ECGs, and cardiac imaging. Ambulatory monitoring and/or provocative testing (exercise, pharmacological, and invasive electrophysiological) may provide additional useful information. A sample suitable for future DNA testing should be taken early in the patient’s course and stored.</a:t>
            </a:r>
          </a:p>
          <a:p>
            <a:pPr marL="342900" indent="-342900" algn="just">
              <a:spcAft>
                <a:spcPts val="600"/>
              </a:spcAft>
              <a:buFont typeface="+mj-lt"/>
              <a:buAutoNum type="arabicPeriod" startAt="6"/>
            </a:pPr>
            <a:r>
              <a:rPr lang="en-US" sz="1400" dirty="0">
                <a:solidFill>
                  <a:schemeClr val="tx1">
                    <a:lumMod val="75000"/>
                    <a:lumOff val="25000"/>
                  </a:schemeClr>
                </a:solidFill>
              </a:rPr>
              <a:t>Genetic investigation of SCA survivors is best undertaken at a center with multidisciplinary care infrastructure and should focus on likely candidate genes known to be causally related to the suspected phenotype. In some cases, genetic evaluation without a suspected phenotype may be undertaken with appropriate genetic counseling, although genetic evaluation of patients with a known nongenetic cause of cardiac arrest is discouraged.</a:t>
            </a:r>
          </a:p>
          <a:p>
            <a:pPr marL="342900" indent="-342900" algn="just">
              <a:spcAft>
                <a:spcPts val="600"/>
              </a:spcAft>
              <a:buFont typeface="+mj-lt"/>
              <a:buAutoNum type="arabicPeriod" startAt="6"/>
            </a:pPr>
            <a:r>
              <a:rPr lang="en-US" sz="1400" spc="-10" dirty="0">
                <a:solidFill>
                  <a:schemeClr val="tx1">
                    <a:lumMod val="75000"/>
                    <a:lumOff val="25000"/>
                  </a:schemeClr>
                </a:solidFill>
              </a:rPr>
              <a:t>The investigation of the families of victims of SUD and survivors of SCA should include clinical and, if known, genetic cascade testing. If the cause of SUD (or rarely, SCA) is unknown, then clinical investigation of first-degree relatives may include physical examination, ECGs, cardiac imaging, ambulatory monitoring, and provocative testing (exercise, pharmacological, and rarely invasive electrophysiological) with multidisciplinary team supervision. Follow-up and periodic re-evaluation are important and are directed by initial findings.</a:t>
            </a:r>
            <a:endParaRPr lang="en-US" spc="-10" dirty="0">
              <a:solidFill>
                <a:schemeClr val="tx1">
                  <a:lumMod val="75000"/>
                  <a:lumOff val="25000"/>
                </a:schemeClr>
              </a:solidFill>
            </a:endParaRPr>
          </a:p>
        </p:txBody>
      </p:sp>
    </p:spTree>
    <p:extLst>
      <p:ext uri="{BB962C8B-B14F-4D97-AF65-F5344CB8AC3E}">
        <p14:creationId xmlns:p14="http://schemas.microsoft.com/office/powerpoint/2010/main" val="788847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3D9572-C783-48BD-A188-CB1AFCD363A1}"/>
              </a:ext>
            </a:extLst>
          </p:cNvPr>
          <p:cNvSpPr>
            <a:spLocks noGrp="1"/>
          </p:cNvSpPr>
          <p:nvPr>
            <p:ph type="body" sz="quarter" idx="11"/>
          </p:nvPr>
        </p:nvSpPr>
        <p:spPr>
          <a:xfrm>
            <a:off x="228600" y="152400"/>
            <a:ext cx="8403110" cy="646331"/>
          </a:xfrm>
        </p:spPr>
        <p:txBody>
          <a:bodyPr/>
          <a:lstStyle/>
          <a:p>
            <a:pPr algn="ctr"/>
            <a:r>
              <a:rPr lang="en-US" sz="3600" dirty="0"/>
              <a:t>Definitions</a:t>
            </a:r>
          </a:p>
        </p:txBody>
      </p:sp>
      <p:graphicFrame>
        <p:nvGraphicFramePr>
          <p:cNvPr id="5" name="Table 5">
            <a:extLst>
              <a:ext uri="{FF2B5EF4-FFF2-40B4-BE49-F238E27FC236}">
                <a16:creationId xmlns:a16="http://schemas.microsoft.com/office/drawing/2014/main" id="{7417E443-F410-4245-AC22-06C64346DFA9}"/>
              </a:ext>
            </a:extLst>
          </p:cNvPr>
          <p:cNvGraphicFramePr>
            <a:graphicFrameLocks noGrp="1"/>
          </p:cNvGraphicFramePr>
          <p:nvPr>
            <p:extLst>
              <p:ext uri="{D42A27DB-BD31-4B8C-83A1-F6EECF244321}">
                <p14:modId xmlns:p14="http://schemas.microsoft.com/office/powerpoint/2010/main" val="2076531515"/>
              </p:ext>
            </p:extLst>
          </p:nvPr>
        </p:nvGraphicFramePr>
        <p:xfrm>
          <a:off x="370445" y="838200"/>
          <a:ext cx="8403110" cy="5354625"/>
        </p:xfrm>
        <a:graphic>
          <a:graphicData uri="http://schemas.openxmlformats.org/drawingml/2006/table">
            <a:tbl>
              <a:tblPr firstRow="1" bandRow="1">
                <a:tableStyleId>{7DF18680-E054-41AD-8BC1-D1AEF772440D}</a:tableStyleId>
              </a:tblPr>
              <a:tblGrid>
                <a:gridCol w="2339010">
                  <a:extLst>
                    <a:ext uri="{9D8B030D-6E8A-4147-A177-3AD203B41FA5}">
                      <a16:colId xmlns:a16="http://schemas.microsoft.com/office/drawing/2014/main" val="3372169854"/>
                    </a:ext>
                  </a:extLst>
                </a:gridCol>
                <a:gridCol w="6064100">
                  <a:extLst>
                    <a:ext uri="{9D8B030D-6E8A-4147-A177-3AD203B41FA5}">
                      <a16:colId xmlns:a16="http://schemas.microsoft.com/office/drawing/2014/main" val="3178295638"/>
                    </a:ext>
                  </a:extLst>
                </a:gridCol>
              </a:tblGrid>
              <a:tr h="391031">
                <a:tc>
                  <a:txBody>
                    <a:bodyPr/>
                    <a:lstStyle/>
                    <a:p>
                      <a:pPr algn="ctr"/>
                      <a:r>
                        <a:rPr lang="en-US" sz="1400" u="none" strike="noStrike" baseline="0" dirty="0">
                          <a:latin typeface="Helvetica" panose="020B0604020202020204" pitchFamily="34" charset="0"/>
                          <a:cs typeface="Helvetica" panose="020B0604020202020204" pitchFamily="34" charset="0"/>
                        </a:rPr>
                        <a:t>Term </a:t>
                      </a:r>
                      <a:r>
                        <a:rPr lang="en-US" sz="1100" u="none" strike="noStrike" baseline="0" dirty="0">
                          <a:latin typeface="Helvetica" panose="020B0604020202020204" pitchFamily="34" charset="0"/>
                          <a:cs typeface="Helvetica" panose="020B0604020202020204" pitchFamily="34" charset="0"/>
                        </a:rPr>
                        <a:t>	</a:t>
                      </a:r>
                      <a:endParaRPr lang="en-US" sz="1100" b="0" i="0" u="none" strike="noStrike" baseline="0" dirty="0">
                        <a:solidFill>
                          <a:srgbClr val="000000"/>
                        </a:solidFill>
                        <a:latin typeface="Helvetica" panose="020B0604020202020204" pitchFamily="34" charset="0"/>
                        <a:cs typeface="Helvetica" panose="020B0604020202020204" pitchFamily="34" charset="0"/>
                      </a:endParaRPr>
                    </a:p>
                  </a:txBody>
                  <a:tcPr anchor="ctr"/>
                </a:tc>
                <a:tc>
                  <a:txBody>
                    <a:bodyPr/>
                    <a:lstStyle/>
                    <a:p>
                      <a:pPr algn="ctr"/>
                      <a:r>
                        <a:rPr lang="en-US" sz="1100" u="none" strike="noStrike" baseline="0" dirty="0">
                          <a:latin typeface="Helvetica" panose="020B0604020202020204" pitchFamily="34" charset="0"/>
                          <a:cs typeface="Helvetica" panose="020B0604020202020204" pitchFamily="34" charset="0"/>
                        </a:rPr>
                        <a:t>	</a:t>
                      </a:r>
                      <a:r>
                        <a:rPr lang="en-US" sz="1400" u="none" strike="noStrike" baseline="0" dirty="0">
                          <a:latin typeface="Helvetica" panose="020B0604020202020204" pitchFamily="34" charset="0"/>
                          <a:cs typeface="Helvetica" panose="020B0604020202020204" pitchFamily="34" charset="0"/>
                        </a:rPr>
                        <a:t>Definition</a:t>
                      </a:r>
                      <a:r>
                        <a:rPr lang="en-US" sz="1100" u="none" strike="noStrike" baseline="0" dirty="0">
                          <a:latin typeface="Helvetica" panose="020B0604020202020204" pitchFamily="34" charset="0"/>
                          <a:cs typeface="Helvetica" panose="020B0604020202020204" pitchFamily="34" charset="0"/>
                        </a:rPr>
                        <a:t> 	</a:t>
                      </a:r>
                      <a:endParaRPr lang="en-US" sz="1100" b="0" i="0" u="none" strike="noStrike" baseline="0" dirty="0">
                        <a:solidFill>
                          <a:srgbClr val="000000"/>
                        </a:solidFill>
                        <a:latin typeface="Helvetica" panose="020B0604020202020204" pitchFamily="34" charset="0"/>
                        <a:cs typeface="Helvetica" panose="020B0604020202020204" pitchFamily="34" charset="0"/>
                      </a:endParaRPr>
                    </a:p>
                  </a:txBody>
                  <a:tcPr anchor="ctr"/>
                </a:tc>
                <a:extLst>
                  <a:ext uri="{0D108BD9-81ED-4DB2-BD59-A6C34878D82A}">
                    <a16:rowId xmlns:a16="http://schemas.microsoft.com/office/drawing/2014/main" val="3697588733"/>
                  </a:ext>
                </a:extLst>
              </a:tr>
              <a:tr h="7151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u="none" strike="noStrike" kern="1200" baseline="0" dirty="0">
                          <a:latin typeface="Helvetica" panose="020B0604020202020204" pitchFamily="34" charset="0"/>
                          <a:cs typeface="Helvetica" panose="020B0604020202020204" pitchFamily="34" charset="0"/>
                        </a:rPr>
                        <a:t>Sudden cardiac arrest (SCA) 	</a:t>
                      </a:r>
                    </a:p>
                    <a:p>
                      <a:endParaRPr lang="en-US" sz="1400" dirty="0">
                        <a:latin typeface="Helvetica" panose="020B0604020202020204" pitchFamily="34" charset="0"/>
                        <a:cs typeface="Helvetica"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Helvetica" panose="020B0604020202020204" pitchFamily="34" charset="0"/>
                          <a:ea typeface="+mn-ea"/>
                          <a:cs typeface="Helvetica" panose="020B0604020202020204" pitchFamily="34" charset="0"/>
                        </a:rPr>
                        <a:t>Sudden cessation of cardiac activity with hemodynamic collapse, typically due to sustained ventricular arrhythmia 	</a:t>
                      </a:r>
                    </a:p>
                    <a:p>
                      <a:endParaRPr lang="en-US" sz="1400"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3016000225"/>
                  </a:ext>
                </a:extLst>
              </a:tr>
              <a:tr h="5855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u="none" strike="noStrike" kern="1200" baseline="0" dirty="0">
                          <a:latin typeface="Helvetica" panose="020B0604020202020204" pitchFamily="34" charset="0"/>
                          <a:cs typeface="Helvetica" panose="020B0604020202020204" pitchFamily="34" charset="0"/>
                        </a:rPr>
                        <a:t>Sudden cardiac death (SCD) 	</a:t>
                      </a:r>
                    </a:p>
                    <a:p>
                      <a:endParaRPr lang="en-US" sz="1400" dirty="0">
                        <a:latin typeface="Helvetica" panose="020B0604020202020204" pitchFamily="34" charset="0"/>
                        <a:cs typeface="Helvetica"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Helvetica" panose="020B0604020202020204" pitchFamily="34" charset="0"/>
                          <a:ea typeface="+mn-ea"/>
                          <a:cs typeface="Helvetica" panose="020B0604020202020204" pitchFamily="34" charset="0"/>
                        </a:rPr>
                        <a:t>Death that occurs within 1 hour of onset of symptoms in witnessed cases, and within 24 hours of last being seen alive when it is unwitnessed 	</a:t>
                      </a:r>
                    </a:p>
                    <a:p>
                      <a:endParaRPr lang="en-US" sz="1400"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1314906512"/>
                  </a:ext>
                </a:extLst>
              </a:tr>
              <a:tr h="6323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u="none" strike="noStrike" kern="1200" baseline="0" dirty="0">
                          <a:latin typeface="Helvetica" panose="020B0604020202020204" pitchFamily="34" charset="0"/>
                          <a:cs typeface="Helvetica" panose="020B0604020202020204" pitchFamily="34" charset="0"/>
                        </a:rPr>
                        <a:t>Sudden unexplained death (syndrome) (SUD[S]) </a:t>
                      </a:r>
                      <a:endParaRPr lang="en-US" sz="1400" dirty="0">
                        <a:latin typeface="Helvetica" panose="020B0604020202020204" pitchFamily="34" charset="0"/>
                        <a:cs typeface="Helvetica"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Helvetica" panose="020B0604020202020204" pitchFamily="34" charset="0"/>
                          <a:ea typeface="+mn-ea"/>
                          <a:cs typeface="Helvetica" panose="020B0604020202020204" pitchFamily="34" charset="0"/>
                        </a:rPr>
                        <a:t>Unexplained sudden death occurring in an individual older than 1 year 	</a:t>
                      </a:r>
                    </a:p>
                    <a:p>
                      <a:endParaRPr lang="en-US" sz="1400"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722667048"/>
                  </a:ext>
                </a:extLst>
              </a:tr>
              <a:tr h="9237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u="none" strike="noStrike" kern="1200" baseline="0" dirty="0">
                          <a:latin typeface="Helvetica" panose="020B0604020202020204" pitchFamily="34" charset="0"/>
                          <a:cs typeface="Helvetica" panose="020B0604020202020204" pitchFamily="34" charset="0"/>
                        </a:rPr>
                        <a:t>Sudden unexplained death in infancy (SUDI) 	</a:t>
                      </a:r>
                    </a:p>
                    <a:p>
                      <a:endParaRPr lang="en-US" sz="1400" dirty="0">
                        <a:latin typeface="Helvetica" panose="020B0604020202020204" pitchFamily="34" charset="0"/>
                        <a:cs typeface="Helvetica" panose="020B0604020202020204" pitchFamily="34" charset="0"/>
                      </a:endParaRPr>
                    </a:p>
                  </a:txBody>
                  <a:tcPr/>
                </a:tc>
                <a:tc>
                  <a:txBody>
                    <a:bodyPr/>
                    <a:lstStyle/>
                    <a:p>
                      <a:pPr>
                        <a:spcAft>
                          <a:spcPts val="200"/>
                        </a:spcAft>
                      </a:pPr>
                      <a:r>
                        <a:rPr lang="en-US" sz="1400" b="0" i="0" u="none" strike="noStrike" kern="1200" baseline="0" dirty="0">
                          <a:solidFill>
                            <a:schemeClr val="dk1"/>
                          </a:solidFill>
                          <a:latin typeface="Helvetica" panose="020B0604020202020204" pitchFamily="34" charset="0"/>
                          <a:ea typeface="+mn-ea"/>
                          <a:cs typeface="Helvetica" panose="020B0604020202020204" pitchFamily="34" charset="0"/>
                        </a:rPr>
                        <a:t>Unexplained sudden death occurring in an individual younger than 1 year with negative pathological and toxicological assessment </a:t>
                      </a:r>
                    </a:p>
                    <a:p>
                      <a:r>
                        <a:rPr lang="en-US" sz="1400" b="0" i="0" u="none" strike="noStrike" kern="1200" baseline="0" dirty="0">
                          <a:solidFill>
                            <a:schemeClr val="dk1"/>
                          </a:solidFill>
                          <a:latin typeface="Helvetica" panose="020B0604020202020204" pitchFamily="34" charset="0"/>
                          <a:ea typeface="+mn-ea"/>
                          <a:cs typeface="Helvetica" panose="020B0604020202020204" pitchFamily="34" charset="0"/>
                        </a:rPr>
                        <a:t>Note: Synonymous with “sudden unexplained infant death” (SUID) 	</a:t>
                      </a:r>
                    </a:p>
                    <a:p>
                      <a:endParaRPr lang="en-US" sz="1400"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999589823"/>
                  </a:ext>
                </a:extLst>
              </a:tr>
              <a:tr h="8143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u="none" strike="noStrike" kern="1200" baseline="0" dirty="0">
                          <a:latin typeface="Helvetica" panose="020B0604020202020204" pitchFamily="34" charset="0"/>
                          <a:cs typeface="Helvetica" panose="020B0604020202020204" pitchFamily="34" charset="0"/>
                        </a:rPr>
                        <a:t>Sudden arrhythmic death (syndrome) (SAD[S]) 	</a:t>
                      </a:r>
                    </a:p>
                    <a:p>
                      <a:endParaRPr lang="en-US" sz="1400" dirty="0">
                        <a:latin typeface="Helvetica" panose="020B0604020202020204" pitchFamily="34" charset="0"/>
                        <a:cs typeface="Helvetica" panose="020B0604020202020204" pitchFamily="34" charset="0"/>
                      </a:endParaRPr>
                    </a:p>
                  </a:txBody>
                  <a:tcPr/>
                </a:tc>
                <a:tc>
                  <a:txBody>
                    <a:bodyPr/>
                    <a:lstStyle/>
                    <a:p>
                      <a:pPr>
                        <a:spcAft>
                          <a:spcPts val="200"/>
                        </a:spcAft>
                      </a:pPr>
                      <a:r>
                        <a:rPr lang="en-US" sz="1400" b="0" i="0" u="none" strike="noStrike" kern="1200" baseline="0" dirty="0">
                          <a:solidFill>
                            <a:schemeClr val="dk1"/>
                          </a:solidFill>
                          <a:latin typeface="Helvetica" panose="020B0604020202020204" pitchFamily="34" charset="0"/>
                          <a:ea typeface="+mn-ea"/>
                          <a:cs typeface="Helvetica" panose="020B0604020202020204" pitchFamily="34" charset="0"/>
                        </a:rPr>
                        <a:t>Unexplained sudden death occurring in an individual older than 1 year with negative pathological and toxicological assessment </a:t>
                      </a:r>
                    </a:p>
                    <a:p>
                      <a:r>
                        <a:rPr lang="en-US" sz="1400" b="0" i="0" u="none" strike="noStrike" kern="1200" baseline="0" dirty="0">
                          <a:solidFill>
                            <a:schemeClr val="dk1"/>
                          </a:solidFill>
                          <a:latin typeface="Helvetica" panose="020B0604020202020204" pitchFamily="34" charset="0"/>
                          <a:ea typeface="+mn-ea"/>
                          <a:cs typeface="Helvetica" panose="020B0604020202020204" pitchFamily="34" charset="0"/>
                        </a:rPr>
                        <a:t>Note: Synonymous with “autopsy-negative sudden unexplained death”</a:t>
                      </a:r>
                    </a:p>
                    <a:p>
                      <a:endParaRPr lang="en-US" sz="1400"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187006455"/>
                  </a:ext>
                </a:extLst>
              </a:tr>
              <a:tr h="8284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u="none" strike="noStrike" kern="1200" baseline="0" dirty="0">
                          <a:latin typeface="Helvetica" panose="020B0604020202020204" pitchFamily="34" charset="0"/>
                          <a:cs typeface="Helvetica" panose="020B0604020202020204" pitchFamily="34" charset="0"/>
                        </a:rPr>
                        <a:t>Sudden unexplained death in epilepsy (SUDEP) 	</a:t>
                      </a:r>
                    </a:p>
                    <a:p>
                      <a:endParaRPr lang="en-US" sz="1400" dirty="0">
                        <a:latin typeface="Helvetica" panose="020B0604020202020204" pitchFamily="34" charset="0"/>
                        <a:cs typeface="Helvetica"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Helvetica" panose="020B0604020202020204" pitchFamily="34" charset="0"/>
                          <a:ea typeface="+mn-ea"/>
                          <a:cs typeface="Helvetica" panose="020B0604020202020204" pitchFamily="34" charset="0"/>
                        </a:rPr>
                        <a:t>Sudden and unexpected, nontraumatic and nondrowning death of a person with epilepsy, without a toxicological or anatomical cause of death detected during the postmortem examination </a:t>
                      </a:r>
                      <a:endParaRPr lang="en-US" sz="1400"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3641650561"/>
                  </a:ext>
                </a:extLst>
              </a:tr>
            </a:tbl>
          </a:graphicData>
        </a:graphic>
      </p:graphicFrame>
    </p:spTree>
    <p:extLst>
      <p:ext uri="{BB962C8B-B14F-4D97-AF65-F5344CB8AC3E}">
        <p14:creationId xmlns:p14="http://schemas.microsoft.com/office/powerpoint/2010/main" val="3181715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EB830A8-4721-4CDC-8C24-2C940A048C48}"/>
              </a:ext>
            </a:extLst>
          </p:cNvPr>
          <p:cNvGraphicFramePr>
            <a:graphicFrameLocks noGrp="1"/>
          </p:cNvGraphicFramePr>
          <p:nvPr>
            <p:extLst>
              <p:ext uri="{D42A27DB-BD31-4B8C-83A1-F6EECF244321}">
                <p14:modId xmlns:p14="http://schemas.microsoft.com/office/powerpoint/2010/main" val="3105409249"/>
              </p:ext>
            </p:extLst>
          </p:nvPr>
        </p:nvGraphicFramePr>
        <p:xfrm>
          <a:off x="266700" y="1527529"/>
          <a:ext cx="8610600" cy="3022452"/>
        </p:xfrm>
        <a:graphic>
          <a:graphicData uri="http://schemas.openxmlformats.org/drawingml/2006/table">
            <a:tbl>
              <a:tblPr firstRow="1" firstCol="1" bandRow="1"/>
              <a:tblGrid>
                <a:gridCol w="893552">
                  <a:extLst>
                    <a:ext uri="{9D8B030D-6E8A-4147-A177-3AD203B41FA5}">
                      <a16:colId xmlns:a16="http://schemas.microsoft.com/office/drawing/2014/main" val="1223233257"/>
                    </a:ext>
                  </a:extLst>
                </a:gridCol>
                <a:gridCol w="960405">
                  <a:extLst>
                    <a:ext uri="{9D8B030D-6E8A-4147-A177-3AD203B41FA5}">
                      <a16:colId xmlns:a16="http://schemas.microsoft.com/office/drawing/2014/main" val="2855402979"/>
                    </a:ext>
                  </a:extLst>
                </a:gridCol>
                <a:gridCol w="6756643">
                  <a:extLst>
                    <a:ext uri="{9D8B030D-6E8A-4147-A177-3AD203B41FA5}">
                      <a16:colId xmlns:a16="http://schemas.microsoft.com/office/drawing/2014/main" val="2295122683"/>
                    </a:ext>
                  </a:extLst>
                </a:gridCol>
              </a:tblGrid>
              <a:tr h="343449">
                <a:tc gridSpan="3">
                  <a:txBody>
                    <a:bodyPr/>
                    <a:lstStyle/>
                    <a:p>
                      <a:pPr marL="0" marR="0" algn="ctr">
                        <a:lnSpc>
                          <a:spcPct val="107000"/>
                        </a:lnSpc>
                        <a:spcBef>
                          <a:spcPts val="0"/>
                        </a:spcBef>
                        <a:spcAft>
                          <a:spcPts val="800"/>
                        </a:spcAft>
                      </a:pPr>
                      <a:r>
                        <a:rPr lang="en-US" sz="1400" b="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Recommendations for improving outcomes from sudden death</a:t>
                      </a:r>
                      <a:endParaRPr lang="en-US" sz="1400" dirty="0">
                        <a:solidFill>
                          <a:schemeClr val="bg1"/>
                        </a:solidFill>
                        <a:effectLst/>
                        <a:latin typeface="Helvetica" panose="020B0604020202020204" pitchFamily="34" charset="0"/>
                        <a:ea typeface="Calibri" panose="020F0502020204030204" pitchFamily="34" charset="0"/>
                        <a:cs typeface="Helvetica" panose="020B0604020202020204" pitchFamily="34" charset="0"/>
                      </a:endParaRPr>
                    </a:p>
                  </a:txBody>
                  <a:tcPr marL="96118" marR="96118" marT="48035" marB="480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4C7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17798406"/>
                  </a:ext>
                </a:extLst>
              </a:tr>
              <a:tr h="350816">
                <a:tc>
                  <a:txBody>
                    <a:bodyPr/>
                    <a:lstStyle/>
                    <a:p>
                      <a:pPr algn="ctr"/>
                      <a:r>
                        <a:rPr lang="en-US" sz="1200" b="1" dirty="0">
                          <a:latin typeface="Helvetica" panose="020B0604020202020204" pitchFamily="34" charset="0"/>
                          <a:cs typeface="Helvetica" panose="020B0604020202020204" pitchFamily="34" charset="0"/>
                        </a:rPr>
                        <a:t>COR</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latin typeface="Helvetica" panose="020B0604020202020204" pitchFamily="34" charset="0"/>
                          <a:cs typeface="Helvetica" panose="020B0604020202020204" pitchFamily="34" charset="0"/>
                        </a:rPr>
                        <a:t>LOE</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200" b="1" dirty="0">
                          <a:effectLst/>
                          <a:latin typeface="Helvetica" panose="020B0604020202020204" pitchFamily="34" charset="0"/>
                          <a:ea typeface="Calibri" panose="020F0502020204030204" pitchFamily="34" charset="0"/>
                          <a:cs typeface="Helvetica" panose="020B0604020202020204" pitchFamily="34" charset="0"/>
                        </a:rPr>
                        <a:t>Recommendations</a:t>
                      </a:r>
                      <a:endParaRPr lang="en-US" sz="1200" dirty="0">
                        <a:effectLst/>
                        <a:latin typeface="Helvetica" panose="020B0604020202020204" pitchFamily="34" charset="0"/>
                        <a:ea typeface="Calibri" panose="020F0502020204030204" pitchFamily="34" charset="0"/>
                        <a:cs typeface="Helvetica" panose="020B0604020202020204" pitchFamily="34" charset="0"/>
                      </a:endParaRP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0265869"/>
                  </a:ext>
                </a:extLst>
              </a:tr>
              <a:tr h="1030727">
                <a:tc>
                  <a:txBody>
                    <a:bodyPr/>
                    <a:lstStyle/>
                    <a:p>
                      <a:pPr algn="ctr"/>
                      <a:r>
                        <a:rPr lang="en-US" sz="1200" b="1" dirty="0">
                          <a:latin typeface="Helvetica" panose="020B0604020202020204" pitchFamily="34" charset="0"/>
                          <a:cs typeface="Helvetica" panose="020B0604020202020204" pitchFamily="34" charset="0"/>
                        </a:rPr>
                        <a:t>1</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r>
                        <a:rPr lang="en-US" sz="1200" b="1" dirty="0">
                          <a:latin typeface="Helvetica" panose="020B0604020202020204" pitchFamily="34" charset="0"/>
                          <a:cs typeface="Helvetica" panose="020B0604020202020204" pitchFamily="34" charset="0"/>
                        </a:rPr>
                        <a:t>B-NR</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342900" marR="0" lvl="0" indent="-342900" algn="just">
                        <a:lnSpc>
                          <a:spcPct val="107000"/>
                        </a:lnSpc>
                        <a:spcBef>
                          <a:spcPts val="0"/>
                        </a:spcBef>
                        <a:spcAft>
                          <a:spcPts val="0"/>
                        </a:spcAft>
                        <a:buFont typeface="+mj-lt"/>
                        <a:buAutoNum type="arabicPeriod"/>
                      </a:pPr>
                      <a:r>
                        <a:rPr lang="en-US" sz="1200" b="1" dirty="0">
                          <a:effectLst/>
                          <a:latin typeface="Helvetica" panose="020B0604020202020204" pitchFamily="34" charset="0"/>
                          <a:ea typeface="Calibri" panose="020F0502020204030204" pitchFamily="34" charset="0"/>
                          <a:cs typeface="Helvetica" panose="020B0604020202020204" pitchFamily="34" charset="0"/>
                        </a:rPr>
                        <a:t>Investigation of sudden unexplained death at a young age should be made a public health priority due to the combined prevalence of inherited cardiac diseases of at least 1:500, the years of potential life lost, and the significant impact on the family and community; therefore, public funding should be allocated for relevant investigations.</a:t>
                      </a:r>
                      <a:endParaRPr lang="en-US" sz="1200" dirty="0">
                        <a:effectLst/>
                        <a:latin typeface="Helvetica" panose="020B0604020202020204" pitchFamily="34" charset="0"/>
                        <a:ea typeface="Calibri" panose="020F0502020204030204" pitchFamily="34" charset="0"/>
                        <a:cs typeface="Helvetica" panose="020B0604020202020204" pitchFamily="34" charset="0"/>
                      </a:endParaRP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4836972"/>
                  </a:ext>
                </a:extLst>
              </a:tr>
              <a:tr h="658094">
                <a:tc>
                  <a:txBody>
                    <a:bodyPr/>
                    <a:lstStyle/>
                    <a:p>
                      <a:pPr algn="ctr"/>
                      <a:r>
                        <a:rPr lang="en-US" sz="1200" b="1" dirty="0">
                          <a:latin typeface="Helvetica" panose="020B0604020202020204" pitchFamily="34" charset="0"/>
                          <a:cs typeface="Helvetica" panose="020B0604020202020204" pitchFamily="34" charset="0"/>
                        </a:rPr>
                        <a:t>1</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r>
                        <a:rPr lang="en-US" sz="1200" b="1" dirty="0">
                          <a:latin typeface="Helvetica" panose="020B0604020202020204" pitchFamily="34" charset="0"/>
                          <a:cs typeface="Helvetica" panose="020B0604020202020204" pitchFamily="34" charset="0"/>
                        </a:rPr>
                        <a:t>C-EO</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342900" marR="0" lvl="0" indent="-342900" algn="just">
                        <a:lnSpc>
                          <a:spcPct val="107000"/>
                        </a:lnSpc>
                        <a:spcBef>
                          <a:spcPts val="0"/>
                        </a:spcBef>
                        <a:spcAft>
                          <a:spcPts val="0"/>
                        </a:spcAft>
                        <a:buFont typeface="+mj-lt"/>
                        <a:buAutoNum type="arabicPeriod" startAt="2"/>
                      </a:pPr>
                      <a:r>
                        <a:rPr lang="en-US" sz="1200" b="1" dirty="0">
                          <a:effectLst/>
                          <a:latin typeface="Helvetica" panose="020B0604020202020204" pitchFamily="34" charset="0"/>
                          <a:ea typeface="Calibri" panose="020F0502020204030204" pitchFamily="34" charset="0"/>
                          <a:cs typeface="Helvetica" panose="020B0604020202020204" pitchFamily="34" charset="0"/>
                        </a:rPr>
                        <a:t>Identification of inherited cardiac conditions that predispose to sudden cardiac death should be made a public health priority, as diagnosis may prevent future cardiac events in affected family members.</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543792"/>
                  </a:ext>
                </a:extLst>
              </a:tr>
              <a:tr h="639366">
                <a:tc>
                  <a:txBody>
                    <a:bodyPr/>
                    <a:lstStyle/>
                    <a:p>
                      <a:pPr algn="ctr"/>
                      <a:r>
                        <a:rPr lang="en-US" sz="1200" b="1" dirty="0">
                          <a:latin typeface="Helvetica" panose="020B0604020202020204" pitchFamily="34" charset="0"/>
                          <a:cs typeface="Helvetica" panose="020B0604020202020204" pitchFamily="34" charset="0"/>
                        </a:rPr>
                        <a:t>1</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r>
                        <a:rPr lang="en-US" sz="1200" b="1" dirty="0">
                          <a:latin typeface="Helvetica" panose="020B0604020202020204" pitchFamily="34" charset="0"/>
                          <a:cs typeface="Helvetica" panose="020B0604020202020204" pitchFamily="34" charset="0"/>
                        </a:rPr>
                        <a:t>B-NR</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342900" marR="0" lvl="0" indent="-342900" algn="just">
                        <a:lnSpc>
                          <a:spcPct val="107000"/>
                        </a:lnSpc>
                        <a:spcBef>
                          <a:spcPts val="0"/>
                        </a:spcBef>
                        <a:spcAft>
                          <a:spcPts val="0"/>
                        </a:spcAft>
                        <a:buFont typeface="+mj-lt"/>
                        <a:buAutoNum type="arabicPeriod" startAt="3"/>
                      </a:pPr>
                      <a:r>
                        <a:rPr lang="en-US" sz="1200" b="1" dirty="0">
                          <a:effectLst/>
                          <a:latin typeface="Helvetica" panose="020B0604020202020204" pitchFamily="34" charset="0"/>
                          <a:ea typeface="Calibri" panose="020F0502020204030204" pitchFamily="34" charset="0"/>
                          <a:cs typeface="Helvetica" panose="020B0604020202020204" pitchFamily="34" charset="0"/>
                        </a:rPr>
                        <a:t>The burden of sudden unexplained death and varied outcomes in relation to sex, different ethnic populations, and socioeconomic backgrounds should be investigated worldwide.</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0359975"/>
                  </a:ext>
                </a:extLst>
              </a:tr>
            </a:tbl>
          </a:graphicData>
        </a:graphic>
      </p:graphicFrame>
      <p:sp>
        <p:nvSpPr>
          <p:cNvPr id="10" name="Text Placeholder 9">
            <a:extLst>
              <a:ext uri="{FF2B5EF4-FFF2-40B4-BE49-F238E27FC236}">
                <a16:creationId xmlns:a16="http://schemas.microsoft.com/office/drawing/2014/main" id="{59EC4A81-CC73-48B4-B07B-C60554DD0731}"/>
              </a:ext>
            </a:extLst>
          </p:cNvPr>
          <p:cNvSpPr>
            <a:spLocks noGrp="1"/>
          </p:cNvSpPr>
          <p:nvPr>
            <p:ph type="body" sz="quarter" idx="11"/>
          </p:nvPr>
        </p:nvSpPr>
        <p:spPr>
          <a:xfrm>
            <a:off x="990600" y="298294"/>
            <a:ext cx="7010400" cy="646331"/>
          </a:xfrm>
        </p:spPr>
        <p:txBody>
          <a:bodyPr/>
          <a:lstStyle/>
          <a:p>
            <a:pPr algn="ctr"/>
            <a:r>
              <a:rPr lang="en-US" sz="3600" dirty="0"/>
              <a:t>Epidemiology</a:t>
            </a:r>
          </a:p>
        </p:txBody>
      </p:sp>
      <p:sp>
        <p:nvSpPr>
          <p:cNvPr id="2" name="TextBox 1">
            <a:extLst>
              <a:ext uri="{FF2B5EF4-FFF2-40B4-BE49-F238E27FC236}">
                <a16:creationId xmlns:a16="http://schemas.microsoft.com/office/drawing/2014/main" id="{6F89AC2B-5728-46E6-9CB5-565C64289B7B}"/>
              </a:ext>
            </a:extLst>
          </p:cNvPr>
          <p:cNvSpPr txBox="1"/>
          <p:nvPr/>
        </p:nvSpPr>
        <p:spPr>
          <a:xfrm>
            <a:off x="304800" y="1066800"/>
            <a:ext cx="8208309" cy="338554"/>
          </a:xfrm>
          <a:prstGeom prst="rect">
            <a:avLst/>
          </a:prstGeom>
          <a:noFill/>
        </p:spPr>
        <p:txBody>
          <a:bodyPr wrap="square" rtlCol="0">
            <a:spAutoFit/>
          </a:bodyPr>
          <a:lstStyle/>
          <a:p>
            <a:pPr lvl="0" defTabSz="463003">
              <a:spcBef>
                <a:spcPct val="0"/>
              </a:spcBef>
            </a:pPr>
            <a:r>
              <a:rPr lang="en-US" sz="1600" b="1" dirty="0">
                <a:solidFill>
                  <a:srgbClr val="004C77"/>
                </a:solidFill>
                <a:latin typeface="Helvetica" pitchFamily="2" charset="0"/>
              </a:rPr>
              <a:t>Sudden Death</a:t>
            </a:r>
            <a:endParaRPr lang="en-US" dirty="0"/>
          </a:p>
        </p:txBody>
      </p:sp>
      <p:sp>
        <p:nvSpPr>
          <p:cNvPr id="4" name="TextBox 3">
            <a:extLst>
              <a:ext uri="{FF2B5EF4-FFF2-40B4-BE49-F238E27FC236}">
                <a16:creationId xmlns:a16="http://schemas.microsoft.com/office/drawing/2014/main" id="{E302653F-0A96-43B5-8EA9-D7747FA9AD74}"/>
              </a:ext>
            </a:extLst>
          </p:cNvPr>
          <p:cNvSpPr txBox="1"/>
          <p:nvPr/>
        </p:nvSpPr>
        <p:spPr>
          <a:xfrm>
            <a:off x="190500" y="4705774"/>
            <a:ext cx="8686800" cy="1461939"/>
          </a:xfrm>
          <a:prstGeom prst="rect">
            <a:avLst/>
          </a:prstGeom>
          <a:noFill/>
        </p:spPr>
        <p:txBody>
          <a:bodyPr wrap="square" rtlCol="0">
            <a:spAutoFit/>
          </a:bodyPr>
          <a:lstStyle/>
          <a:p>
            <a:pPr algn="just">
              <a:spcAft>
                <a:spcPts val="600"/>
              </a:spcAft>
            </a:pPr>
            <a:r>
              <a:rPr lang="en-US" sz="1200" b="1" dirty="0">
                <a:latin typeface="Helvetica" panose="020B0604020202020204" pitchFamily="34" charset="0"/>
                <a:cs typeface="Helvetica" panose="020B0604020202020204" pitchFamily="34" charset="0"/>
              </a:rPr>
              <a:t>Synopsis</a:t>
            </a:r>
          </a:p>
          <a:p>
            <a:pPr algn="just"/>
            <a:r>
              <a:rPr lang="en-US" sz="1200" dirty="0">
                <a:latin typeface="Helvetica" panose="020B0604020202020204" pitchFamily="34" charset="0"/>
                <a:cs typeface="Helvetica" panose="020B0604020202020204" pitchFamily="34" charset="0"/>
              </a:rPr>
              <a:t>Sudden unexplained death (SUD) is a tragedy and, in the case of an underlying genetic predisposition, may be preventable. The main cause of SUD is sudden cardiac death (SCD). SCD in the young often occurs in people who were thought to be well, may occur without warning symptoms, and is often the first presentation of an underlying genetic heart disease. Across all ages, estimates differ from 5% to 20% of all deaths, and ethnicity-specific data on SCD incidences worldwide are sparse. Cause of death changes according to age. Exact estimates of the burden of SCD are crucial in order to adjudicate public health spending.</a:t>
            </a:r>
          </a:p>
        </p:txBody>
      </p:sp>
    </p:spTree>
    <p:extLst>
      <p:ext uri="{BB962C8B-B14F-4D97-AF65-F5344CB8AC3E}">
        <p14:creationId xmlns:p14="http://schemas.microsoft.com/office/powerpoint/2010/main" val="1759976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9EC4A81-CC73-48B4-B07B-C60554DD0731}"/>
              </a:ext>
            </a:extLst>
          </p:cNvPr>
          <p:cNvSpPr>
            <a:spLocks noGrp="1"/>
          </p:cNvSpPr>
          <p:nvPr>
            <p:ph type="body" sz="quarter" idx="11"/>
          </p:nvPr>
        </p:nvSpPr>
        <p:spPr>
          <a:xfrm>
            <a:off x="1028700" y="381000"/>
            <a:ext cx="7010400" cy="646331"/>
          </a:xfrm>
        </p:spPr>
        <p:txBody>
          <a:bodyPr/>
          <a:lstStyle/>
          <a:p>
            <a:pPr algn="ctr"/>
            <a:r>
              <a:rPr lang="en-US" sz="3600" dirty="0"/>
              <a:t>Epidemiology</a:t>
            </a:r>
          </a:p>
        </p:txBody>
      </p:sp>
      <p:sp>
        <p:nvSpPr>
          <p:cNvPr id="4" name="TextBox 3">
            <a:extLst>
              <a:ext uri="{FF2B5EF4-FFF2-40B4-BE49-F238E27FC236}">
                <a16:creationId xmlns:a16="http://schemas.microsoft.com/office/drawing/2014/main" id="{0D884FBF-10DB-4121-92AA-22A917A9D344}"/>
              </a:ext>
            </a:extLst>
          </p:cNvPr>
          <p:cNvSpPr txBox="1"/>
          <p:nvPr/>
        </p:nvSpPr>
        <p:spPr>
          <a:xfrm>
            <a:off x="228600" y="1219200"/>
            <a:ext cx="8208309" cy="338554"/>
          </a:xfrm>
          <a:prstGeom prst="rect">
            <a:avLst/>
          </a:prstGeom>
          <a:noFill/>
        </p:spPr>
        <p:txBody>
          <a:bodyPr wrap="square" rtlCol="0">
            <a:spAutoFit/>
          </a:bodyPr>
          <a:lstStyle/>
          <a:p>
            <a:pPr lvl="0" defTabSz="463003">
              <a:spcBef>
                <a:spcPct val="0"/>
              </a:spcBef>
            </a:pPr>
            <a:r>
              <a:rPr lang="en-US" sz="1600" b="1" dirty="0">
                <a:solidFill>
                  <a:srgbClr val="004C77"/>
                </a:solidFill>
                <a:latin typeface="Helvetica" pitchFamily="2" charset="0"/>
              </a:rPr>
              <a:t>Sudden Cardiac Arrest Survivors</a:t>
            </a:r>
            <a:endParaRPr lang="en-US" dirty="0"/>
          </a:p>
        </p:txBody>
      </p:sp>
      <p:graphicFrame>
        <p:nvGraphicFramePr>
          <p:cNvPr id="5" name="Table 4">
            <a:extLst>
              <a:ext uri="{FF2B5EF4-FFF2-40B4-BE49-F238E27FC236}">
                <a16:creationId xmlns:a16="http://schemas.microsoft.com/office/drawing/2014/main" id="{B282275A-F282-4524-8662-76DF5B65AE6C}"/>
              </a:ext>
            </a:extLst>
          </p:cNvPr>
          <p:cNvGraphicFramePr>
            <a:graphicFrameLocks noGrp="1"/>
          </p:cNvGraphicFramePr>
          <p:nvPr>
            <p:extLst>
              <p:ext uri="{D42A27DB-BD31-4B8C-83A1-F6EECF244321}">
                <p14:modId xmlns:p14="http://schemas.microsoft.com/office/powerpoint/2010/main" val="295531995"/>
              </p:ext>
            </p:extLst>
          </p:nvPr>
        </p:nvGraphicFramePr>
        <p:xfrm>
          <a:off x="228600" y="1787723"/>
          <a:ext cx="8610600" cy="2726532"/>
        </p:xfrm>
        <a:graphic>
          <a:graphicData uri="http://schemas.openxmlformats.org/drawingml/2006/table">
            <a:tbl>
              <a:tblPr firstRow="1" firstCol="1" bandRow="1"/>
              <a:tblGrid>
                <a:gridCol w="893552">
                  <a:extLst>
                    <a:ext uri="{9D8B030D-6E8A-4147-A177-3AD203B41FA5}">
                      <a16:colId xmlns:a16="http://schemas.microsoft.com/office/drawing/2014/main" val="1223233257"/>
                    </a:ext>
                  </a:extLst>
                </a:gridCol>
                <a:gridCol w="960405">
                  <a:extLst>
                    <a:ext uri="{9D8B030D-6E8A-4147-A177-3AD203B41FA5}">
                      <a16:colId xmlns:a16="http://schemas.microsoft.com/office/drawing/2014/main" val="2855402979"/>
                    </a:ext>
                  </a:extLst>
                </a:gridCol>
                <a:gridCol w="6756643">
                  <a:extLst>
                    <a:ext uri="{9D8B030D-6E8A-4147-A177-3AD203B41FA5}">
                      <a16:colId xmlns:a16="http://schemas.microsoft.com/office/drawing/2014/main" val="2295122683"/>
                    </a:ext>
                  </a:extLst>
                </a:gridCol>
              </a:tblGrid>
              <a:tr h="0">
                <a:tc gridSpan="3">
                  <a:txBody>
                    <a:bodyPr/>
                    <a:lstStyle/>
                    <a:p>
                      <a:pPr marL="0" marR="0" algn="ctr">
                        <a:lnSpc>
                          <a:spcPct val="107000"/>
                        </a:lnSpc>
                        <a:spcBef>
                          <a:spcPts val="0"/>
                        </a:spcBef>
                        <a:spcAft>
                          <a:spcPts val="800"/>
                        </a:spcAft>
                      </a:pPr>
                      <a:r>
                        <a:rPr lang="en-US" sz="1400" b="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Recommendations for improving outcomes in sudden cardiac arrest survivors</a:t>
                      </a:r>
                      <a:endParaRPr lang="en-US" sz="1400" dirty="0">
                        <a:solidFill>
                          <a:schemeClr val="bg1"/>
                        </a:solidFill>
                        <a:effectLst/>
                        <a:latin typeface="Helvetica" panose="020B0604020202020204" pitchFamily="34" charset="0"/>
                        <a:ea typeface="Calibri" panose="020F0502020204030204" pitchFamily="34" charset="0"/>
                        <a:cs typeface="Helvetica" panose="020B0604020202020204" pitchFamily="34" charset="0"/>
                      </a:endParaRPr>
                    </a:p>
                  </a:txBody>
                  <a:tcPr marL="96118" marR="96118" marT="48035" marB="480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4C7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17798406"/>
                  </a:ext>
                </a:extLst>
              </a:tr>
              <a:tr h="350816">
                <a:tc>
                  <a:txBody>
                    <a:bodyPr/>
                    <a:lstStyle/>
                    <a:p>
                      <a:pPr algn="ctr"/>
                      <a:r>
                        <a:rPr lang="en-US" sz="1200" b="1" dirty="0">
                          <a:latin typeface="Helvetica" panose="020B0604020202020204" pitchFamily="34" charset="0"/>
                          <a:cs typeface="Helvetica" panose="020B0604020202020204" pitchFamily="34" charset="0"/>
                        </a:rPr>
                        <a:t>COR</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latin typeface="Helvetica" panose="020B0604020202020204" pitchFamily="34" charset="0"/>
                          <a:cs typeface="Helvetica" panose="020B0604020202020204" pitchFamily="34" charset="0"/>
                        </a:rPr>
                        <a:t>LOE</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200" b="1" dirty="0">
                          <a:effectLst/>
                          <a:latin typeface="Helvetica" panose="020B0604020202020204" pitchFamily="34" charset="0"/>
                          <a:ea typeface="Calibri" panose="020F0502020204030204" pitchFamily="34" charset="0"/>
                          <a:cs typeface="Helvetica" panose="020B0604020202020204" pitchFamily="34" charset="0"/>
                        </a:rPr>
                        <a:t>Recommendations</a:t>
                      </a:r>
                      <a:endParaRPr lang="en-US" sz="1200" dirty="0">
                        <a:effectLst/>
                        <a:latin typeface="Helvetica" panose="020B0604020202020204" pitchFamily="34" charset="0"/>
                        <a:ea typeface="Calibri" panose="020F0502020204030204" pitchFamily="34" charset="0"/>
                        <a:cs typeface="Helvetica" panose="020B0604020202020204" pitchFamily="34" charset="0"/>
                      </a:endParaRP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0265869"/>
                  </a:ext>
                </a:extLst>
              </a:tr>
              <a:tr h="622837">
                <a:tc>
                  <a:txBody>
                    <a:bodyPr/>
                    <a:lstStyle/>
                    <a:p>
                      <a:pPr algn="ctr"/>
                      <a:r>
                        <a:rPr lang="en-US" sz="1200" b="1" dirty="0">
                          <a:latin typeface="Helvetica" panose="020B0604020202020204" pitchFamily="34" charset="0"/>
                          <a:cs typeface="Helvetica" panose="020B0604020202020204" pitchFamily="34" charset="0"/>
                        </a:rPr>
                        <a:t>1</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r>
                        <a:rPr lang="en-US" sz="1200" b="1" dirty="0">
                          <a:latin typeface="Helvetica" panose="020B0604020202020204" pitchFamily="34" charset="0"/>
                          <a:cs typeface="Helvetica" panose="020B0604020202020204" pitchFamily="34" charset="0"/>
                        </a:rPr>
                        <a:t>B-NR</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342900" marR="0" lvl="0" indent="-342900" algn="just">
                        <a:lnSpc>
                          <a:spcPct val="107000"/>
                        </a:lnSpc>
                        <a:spcBef>
                          <a:spcPts val="0"/>
                        </a:spcBef>
                        <a:spcAft>
                          <a:spcPts val="0"/>
                        </a:spcAft>
                        <a:buFont typeface="+mj-lt"/>
                        <a:buAutoNum type="arabicPeriod"/>
                      </a:pPr>
                      <a:r>
                        <a:rPr lang="en-US" sz="1200" b="1" dirty="0">
                          <a:effectLst/>
                          <a:latin typeface="Helvetica" panose="020B0604020202020204" pitchFamily="34" charset="0"/>
                          <a:ea typeface="Calibri" panose="020F0502020204030204" pitchFamily="34" charset="0"/>
                          <a:cs typeface="Helvetica" panose="020B0604020202020204" pitchFamily="34" charset="0"/>
                        </a:rPr>
                        <a:t>Targeted cardiopulmonary resuscitation training should be widely implemented with particular emphasis on low-income communities, ethnic minorities, and middle- to low-income countries.</a:t>
                      </a:r>
                      <a:endParaRPr lang="en-US" sz="1200" dirty="0">
                        <a:effectLst/>
                        <a:latin typeface="Helvetica" panose="020B0604020202020204" pitchFamily="34" charset="0"/>
                        <a:ea typeface="Calibri" panose="020F0502020204030204" pitchFamily="34" charset="0"/>
                        <a:cs typeface="Helvetica" panose="020B0604020202020204" pitchFamily="34" charset="0"/>
                      </a:endParaRP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4836972"/>
                  </a:ext>
                </a:extLst>
              </a:tr>
              <a:tr h="639366">
                <a:tc>
                  <a:txBody>
                    <a:bodyPr/>
                    <a:lstStyle/>
                    <a:p>
                      <a:pPr algn="ctr"/>
                      <a:r>
                        <a:rPr lang="en-US" sz="1200" b="1" dirty="0">
                          <a:latin typeface="Helvetica" panose="020B0604020202020204" pitchFamily="34" charset="0"/>
                          <a:cs typeface="Helvetica" panose="020B0604020202020204" pitchFamily="34" charset="0"/>
                        </a:rPr>
                        <a:t>1</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r>
                        <a:rPr lang="en-US" sz="1200" b="1" dirty="0">
                          <a:latin typeface="Helvetica" panose="020B0604020202020204" pitchFamily="34" charset="0"/>
                          <a:cs typeface="Helvetica" panose="020B0604020202020204" pitchFamily="34" charset="0"/>
                        </a:rPr>
                        <a:t>B-NR</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342900" marR="0" lvl="0" indent="-342900" algn="just">
                        <a:lnSpc>
                          <a:spcPct val="107000"/>
                        </a:lnSpc>
                        <a:spcBef>
                          <a:spcPts val="0"/>
                        </a:spcBef>
                        <a:spcAft>
                          <a:spcPts val="0"/>
                        </a:spcAft>
                        <a:buFont typeface="+mj-lt"/>
                        <a:buAutoNum type="arabicPeriod" startAt="2"/>
                      </a:pPr>
                      <a:r>
                        <a:rPr lang="en-US" sz="1200" b="1" dirty="0">
                          <a:effectLst/>
                          <a:latin typeface="Helvetica" panose="020B0604020202020204" pitchFamily="34" charset="0"/>
                          <a:ea typeface="Calibri" panose="020F0502020204030204" pitchFamily="34" charset="0"/>
                          <a:cs typeface="Helvetica" panose="020B0604020202020204" pitchFamily="34" charset="0"/>
                        </a:rPr>
                        <a:t>The burden of out-of-hospital sudden cardiac arrest and varied outcomes in different ethnic populations and socioeconomic backgrounds should be investigated worldwide.</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543792"/>
                  </a:ext>
                </a:extLst>
              </a:tr>
              <a:tr h="805734">
                <a:tc>
                  <a:txBody>
                    <a:bodyPr/>
                    <a:lstStyle/>
                    <a:p>
                      <a:pPr algn="ctr"/>
                      <a:r>
                        <a:rPr lang="en-US" sz="1200" b="1" dirty="0">
                          <a:latin typeface="Helvetica" panose="020B0604020202020204" pitchFamily="34" charset="0"/>
                          <a:cs typeface="Helvetica" panose="020B0604020202020204" pitchFamily="34" charset="0"/>
                        </a:rPr>
                        <a:t>1</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r>
                        <a:rPr lang="en-US" sz="1200" b="1" dirty="0">
                          <a:latin typeface="Helvetica" panose="020B0604020202020204" pitchFamily="34" charset="0"/>
                          <a:cs typeface="Helvetica" panose="020B0604020202020204" pitchFamily="34" charset="0"/>
                        </a:rPr>
                        <a:t>B-NR</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342900" marR="0" lvl="0" indent="-342900" algn="just">
                        <a:lnSpc>
                          <a:spcPct val="107000"/>
                        </a:lnSpc>
                        <a:spcBef>
                          <a:spcPts val="0"/>
                        </a:spcBef>
                        <a:spcAft>
                          <a:spcPts val="0"/>
                        </a:spcAft>
                        <a:buFont typeface="+mj-lt"/>
                        <a:buAutoNum type="arabicPeriod" startAt="3"/>
                      </a:pPr>
                      <a:r>
                        <a:rPr lang="en-US" sz="1200" b="1" dirty="0">
                          <a:effectLst/>
                          <a:latin typeface="Helvetica" panose="020B0604020202020204" pitchFamily="34" charset="0"/>
                          <a:ea typeface="Calibri" panose="020F0502020204030204" pitchFamily="34" charset="0"/>
                          <a:cs typeface="Helvetica" panose="020B0604020202020204" pitchFamily="34" charset="0"/>
                        </a:rPr>
                        <a:t>Appropriately maintained automated external defibrillators should be readily available at schools, stadiums, public transport stations, casinos, etc., as well as venues where no other access to automated external defibrillators is available (</a:t>
                      </a:r>
                      <a:r>
                        <a:rPr lang="en-US" sz="1200" b="1" dirty="0" err="1">
                          <a:effectLst/>
                          <a:latin typeface="Helvetica" panose="020B0604020202020204" pitchFamily="34" charset="0"/>
                          <a:ea typeface="Calibri" panose="020F0502020204030204" pitchFamily="34" charset="0"/>
                          <a:cs typeface="Helvetica" panose="020B0604020202020204" pitchFamily="34" charset="0"/>
                        </a:rPr>
                        <a:t>eg</a:t>
                      </a:r>
                      <a:r>
                        <a:rPr lang="en-US" sz="1200" b="1" dirty="0">
                          <a:effectLst/>
                          <a:latin typeface="Helvetica" panose="020B0604020202020204" pitchFamily="34" charset="0"/>
                          <a:ea typeface="Calibri" panose="020F0502020204030204" pitchFamily="34" charset="0"/>
                          <a:cs typeface="Helvetica" panose="020B0604020202020204" pitchFamily="34" charset="0"/>
                        </a:rPr>
                        <a:t>, trains, ships, planes), with appropriate training of users.</a:t>
                      </a:r>
                    </a:p>
                  </a:txBody>
                  <a:tcPr marL="94744" marR="94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0359975"/>
                  </a:ext>
                </a:extLst>
              </a:tr>
            </a:tbl>
          </a:graphicData>
        </a:graphic>
      </p:graphicFrame>
      <p:sp>
        <p:nvSpPr>
          <p:cNvPr id="6" name="TextBox 5">
            <a:extLst>
              <a:ext uri="{FF2B5EF4-FFF2-40B4-BE49-F238E27FC236}">
                <a16:creationId xmlns:a16="http://schemas.microsoft.com/office/drawing/2014/main" id="{B96F15F0-0C69-4466-81AF-029669C6654B}"/>
              </a:ext>
            </a:extLst>
          </p:cNvPr>
          <p:cNvSpPr txBox="1"/>
          <p:nvPr/>
        </p:nvSpPr>
        <p:spPr>
          <a:xfrm>
            <a:off x="190500" y="4705774"/>
            <a:ext cx="8686800" cy="1461939"/>
          </a:xfrm>
          <a:prstGeom prst="rect">
            <a:avLst/>
          </a:prstGeom>
          <a:noFill/>
        </p:spPr>
        <p:txBody>
          <a:bodyPr wrap="square" rtlCol="0">
            <a:spAutoFit/>
          </a:bodyPr>
          <a:lstStyle/>
          <a:p>
            <a:pPr algn="just">
              <a:spcAft>
                <a:spcPts val="600"/>
              </a:spcAft>
            </a:pPr>
            <a:r>
              <a:rPr lang="en-US" sz="1200" b="1" dirty="0">
                <a:latin typeface="Helvetica" panose="020B0604020202020204" pitchFamily="34" charset="0"/>
                <a:cs typeface="Helvetica" panose="020B0604020202020204" pitchFamily="34" charset="0"/>
              </a:rPr>
              <a:t>Synopsis</a:t>
            </a:r>
          </a:p>
          <a:p>
            <a:pPr algn="just"/>
            <a:r>
              <a:rPr lang="en-US" sz="1200" dirty="0">
                <a:latin typeface="Helvetica" panose="020B0604020202020204" pitchFamily="34" charset="0"/>
                <a:cs typeface="Helvetica" panose="020B0604020202020204" pitchFamily="34" charset="0"/>
              </a:rPr>
              <a:t>Out-of-hospital cardiac arrest (OHCA) remains a significant cause of mortality globally. Despite implementation of cardiac arrest protocols including cardiopulmonary resuscitation (CPR) training and automated external defibrillators (AEDs), only 33% of witnessed OHCA cases receive bystander CPR and less than 4% are defibrillated onsite. OHCA hospital discharge survival remains dismal at around 10% and has remained stagnant for the past 3 decades. Significant geographic variation in OHCA incidence and the role of social disparities merit further research. Public health campaigns promoting CPR training in at-risk communities and greater availability of AEDs are needed.</a:t>
            </a:r>
          </a:p>
        </p:txBody>
      </p:sp>
    </p:spTree>
    <p:extLst>
      <p:ext uri="{BB962C8B-B14F-4D97-AF65-F5344CB8AC3E}">
        <p14:creationId xmlns:p14="http://schemas.microsoft.com/office/powerpoint/2010/main" val="500915763"/>
      </p:ext>
    </p:extLst>
  </p:cSld>
  <p:clrMapOvr>
    <a:masterClrMapping/>
  </p:clrMapOvr>
</p:sld>
</file>

<file path=ppt/theme/theme1.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TM04033917[[fn=Berlin]]</Template>
  <TotalTime>10230</TotalTime>
  <Words>7146</Words>
  <Application>Microsoft Office PowerPoint</Application>
  <PresentationFormat>On-screen Show (4:3)</PresentationFormat>
  <Paragraphs>462</Paragraphs>
  <Slides>38</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38</vt:i4>
      </vt:variant>
    </vt:vector>
  </HeadingPairs>
  <TitlesOfParts>
    <vt:vector size="44" baseType="lpstr">
      <vt:lpstr>Arial</vt:lpstr>
      <vt:lpstr>Calibri</vt:lpstr>
      <vt:lpstr>Calibri Light</vt:lpstr>
      <vt:lpstr>Helvetica</vt:lpstr>
      <vt:lpstr>6_Office Theme</vt:lpstr>
      <vt:lpstr>7_Office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Getchius</dc:creator>
  <cp:lastModifiedBy>Valentina Such</cp:lastModifiedBy>
  <cp:revision>932</cp:revision>
  <dcterms:created xsi:type="dcterms:W3CDTF">2017-08-29T21:45:20Z</dcterms:created>
  <dcterms:modified xsi:type="dcterms:W3CDTF">2020-10-15T00:22:05Z</dcterms:modified>
</cp:coreProperties>
</file>